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18" r:id="rId6"/>
    <p:sldId id="319" r:id="rId7"/>
    <p:sldId id="317" r:id="rId8"/>
    <p:sldId id="288" r:id="rId9"/>
    <p:sldId id="320" r:id="rId10"/>
    <p:sldId id="321" r:id="rId11"/>
    <p:sldId id="326" r:id="rId12"/>
    <p:sldId id="322" r:id="rId13"/>
    <p:sldId id="327" r:id="rId14"/>
    <p:sldId id="328" r:id="rId15"/>
    <p:sldId id="323" r:id="rId16"/>
    <p:sldId id="324" r:id="rId17"/>
    <p:sldId id="325" r:id="rId18"/>
    <p:sldId id="329" r:id="rId19"/>
    <p:sldId id="330" r:id="rId20"/>
    <p:sldId id="331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elynn Schroed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4"/>
    <p:restoredTop sz="94609"/>
  </p:normalViewPr>
  <p:slideViewPr>
    <p:cSldViewPr snapToGrid="0">
      <p:cViewPr varScale="1">
        <p:scale>
          <a:sx n="202" d="100"/>
          <a:sy n="202" d="100"/>
        </p:scale>
        <p:origin x="912" y="176"/>
      </p:cViewPr>
      <p:guideLst>
        <p:guide orient="horz" pos="6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62C283-8B25-4E99-BA37-A6FD5B90B6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31EE5-5610-40A4-B840-CD2FB1E646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BFBF5-9F8A-40B1-88F4-AFAE0BF032A6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9C3F4-5B46-4B42-A455-56E0CC4F7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E3E9-4AB4-4B8E-B9D1-E9F9AFC4E5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CC656-0990-4576-BC00-328E448F3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75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7FED6-1CE0-9E49-8E28-4BC1AFD39CD7}" type="datetimeFigureOut"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5793-58F2-5D45-93FF-B0076DA99F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38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84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30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04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99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56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04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3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9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07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04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9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2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8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73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6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3839856" y="2780783"/>
            <a:ext cx="42192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961483"/>
            <a:ext cx="4322763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br>
              <a:rPr lang="en-US"/>
            </a:br>
            <a:r>
              <a:rPr lang="en-US"/>
              <a:t>Venue or Organization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528C9F-D43C-8E4B-8E26-1B7ED4C75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A96CAC-91CB-46A4-B549-F63ACBD97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07" y="1252017"/>
            <a:ext cx="4310731" cy="1348326"/>
          </a:xfrm>
          <a:noFill/>
        </p:spPr>
        <p:txBody>
          <a:bodyPr anchor="b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9012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907142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6C6E8-42C3-4A1F-BB59-EF4B7F76FB04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48500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55001-704C-4C10-815D-7693152212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125538"/>
            <a:ext cx="5143500" cy="3621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0"/>
            <a:ext cx="5936343" cy="907143"/>
          </a:xfrm>
        </p:spPr>
        <p:txBody>
          <a:bodyPr/>
          <a:lstStyle/>
          <a:p>
            <a:r>
              <a:rPr lang="en-US"/>
              <a:t>Simple Slide +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0250B1-824A-CC4A-9A13-92F03EBFAA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52392" y="1125538"/>
            <a:ext cx="2734407" cy="318045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B34FA8-4ACC-46E6-97AD-086A76B74A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3125" y="4386263"/>
            <a:ext cx="2733675" cy="3603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800"/>
            </a:lvl2pPr>
            <a:lvl3pPr marL="458787" indent="0">
              <a:buNone/>
              <a:defRPr sz="800"/>
            </a:lvl3pPr>
            <a:lvl4pPr marL="688975" indent="0">
              <a:buNone/>
              <a:defRPr sz="800"/>
            </a:lvl4pPr>
            <a:lvl5pPr marL="914400" indent="0">
              <a:buNone/>
              <a:defRPr sz="800"/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A16C9-18E2-47B3-8252-696CD0EE14C0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7078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32096-103A-4CD7-9B8E-116EDD3F44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395288"/>
            <a:ext cx="4114800" cy="2176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0250B1-824A-CC4A-9A13-92F03EBFAA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200" y="2795954"/>
            <a:ext cx="2651760" cy="148510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F619479-75AC-A745-A352-0D743D62E3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46120" y="2795954"/>
            <a:ext cx="2651760" cy="148510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EC72F80-AAAF-2747-9B70-3072CB21FA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35040" y="2795954"/>
            <a:ext cx="2651760" cy="148510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EEADAD7D-0DCA-B946-BD57-8AFA7A8BDDF7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765432" y="395095"/>
            <a:ext cx="3921368" cy="21766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0D0F7-B8F0-4F72-9A30-CBED9FC951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371975"/>
            <a:ext cx="2651125" cy="3413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accent6"/>
                </a:solidFill>
              </a:defRPr>
            </a:lvl2pPr>
            <a:lvl3pPr marL="458787" indent="0">
              <a:buNone/>
              <a:defRPr sz="700">
                <a:solidFill>
                  <a:schemeClr val="accent6"/>
                </a:solidFill>
              </a:defRPr>
            </a:lvl3pPr>
            <a:lvl4pPr marL="688975" indent="0">
              <a:buNone/>
              <a:defRPr sz="700">
                <a:solidFill>
                  <a:schemeClr val="accent6"/>
                </a:solidFill>
              </a:defRPr>
            </a:lvl4pPr>
            <a:lvl5pPr marL="914400" indent="0">
              <a:buNone/>
              <a:defRPr sz="7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80900F6-3B3F-4F4A-8429-17E4076D24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755" y="4365914"/>
            <a:ext cx="2651125" cy="3413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accent6"/>
                </a:solidFill>
              </a:defRPr>
            </a:lvl2pPr>
            <a:lvl3pPr marL="458787" indent="0">
              <a:buNone/>
              <a:defRPr sz="700">
                <a:solidFill>
                  <a:schemeClr val="accent6"/>
                </a:solidFill>
              </a:defRPr>
            </a:lvl3pPr>
            <a:lvl4pPr marL="688975" indent="0">
              <a:buNone/>
              <a:defRPr sz="700">
                <a:solidFill>
                  <a:schemeClr val="accent6"/>
                </a:solidFill>
              </a:defRPr>
            </a:lvl4pPr>
            <a:lvl5pPr marL="914400" indent="0">
              <a:buNone/>
              <a:defRPr sz="7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023008-9212-4632-B985-C05ACD7E1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50280" y="4371975"/>
            <a:ext cx="2651125" cy="3413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accent6"/>
                </a:solidFill>
              </a:defRPr>
            </a:lvl2pPr>
            <a:lvl3pPr marL="458787" indent="0">
              <a:buNone/>
              <a:defRPr sz="700">
                <a:solidFill>
                  <a:schemeClr val="accent6"/>
                </a:solidFill>
              </a:defRPr>
            </a:lvl3pPr>
            <a:lvl4pPr marL="688975" indent="0">
              <a:buNone/>
              <a:defRPr sz="700">
                <a:solidFill>
                  <a:schemeClr val="accent6"/>
                </a:solidFill>
              </a:defRPr>
            </a:lvl4pPr>
            <a:lvl5pPr marL="914400" indent="0">
              <a:buNone/>
              <a:defRPr sz="7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30C30-FD65-48E6-857B-DB0C44DBF507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045453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8571"/>
            <a:ext cx="8120063" cy="53657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F4F54-F4DA-4D9C-B4E0-952F2ABC82EF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7857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3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E67DE-D090-4E05-A78B-1B661FF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752" y="1252017"/>
            <a:ext cx="3962400" cy="1358834"/>
          </a:xfrm>
          <a:noFill/>
        </p:spPr>
        <p:txBody>
          <a:bodyPr tIns="45720" anchor="b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</p:spTree>
    <p:extLst>
      <p:ext uri="{BB962C8B-B14F-4D97-AF65-F5344CB8AC3E}">
        <p14:creationId xmlns:p14="http://schemas.microsoft.com/office/powerpoint/2010/main" val="2811229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3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794D23-6074-4A1B-BA3A-739DFE96C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455" y="1252017"/>
            <a:ext cx="3962400" cy="1358834"/>
          </a:xfrm>
          <a:noFill/>
        </p:spPr>
        <p:txBody>
          <a:bodyPr tIns="45720" anchor="b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</p:spTree>
    <p:extLst>
      <p:ext uri="{BB962C8B-B14F-4D97-AF65-F5344CB8AC3E}">
        <p14:creationId xmlns:p14="http://schemas.microsoft.com/office/powerpoint/2010/main" val="19411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ing -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1590675"/>
            <a:ext cx="5565779" cy="628650"/>
          </a:xfrm>
          <a:solidFill>
            <a:srgbClr val="000000">
              <a:alpha val="75000"/>
            </a:srgbClr>
          </a:solidFill>
        </p:spPr>
        <p:txBody>
          <a:bodyPr wrap="none" lIns="457200" tIns="36576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Key Messaging Slide One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81663"/>
            <a:ext cx="3747874" cy="628650"/>
          </a:xfrm>
          <a:solidFill>
            <a:srgbClr val="000000">
              <a:alpha val="75000"/>
            </a:srgbClr>
          </a:solidFill>
        </p:spPr>
        <p:txBody>
          <a:bodyPr wrap="none" lIns="457200" tIns="36576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030D-4C76-415A-95F6-CB8F61DED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</p:spTree>
    <p:extLst>
      <p:ext uri="{BB962C8B-B14F-4D97-AF65-F5344CB8AC3E}">
        <p14:creationId xmlns:p14="http://schemas.microsoft.com/office/powerpoint/2010/main" val="378874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1428" userDrawn="1">
          <p15:clr>
            <a:srgbClr val="FBAE40"/>
          </p15:clr>
        </p15:guide>
        <p15:guide id="7" orient="horz" pos="1404" userDrawn="1">
          <p15:clr>
            <a:srgbClr val="FBAE40"/>
          </p15:clr>
        </p15:guide>
        <p15:guide id="8" orient="horz" pos="99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09739" cy="1699456"/>
          </a:xfrm>
        </p:spPr>
        <p:txBody>
          <a:bodyPr/>
          <a:lstStyle/>
          <a:p>
            <a:r>
              <a:rPr lang="en-US"/>
              <a:t>Data Slide: </a:t>
            </a:r>
            <a:br>
              <a:rPr lang="en-US"/>
            </a:br>
            <a:r>
              <a:rPr lang="en-US"/>
              <a:t>Keep Title Concise</a:t>
            </a:r>
          </a:p>
        </p:txBody>
      </p:sp>
      <p:sp>
        <p:nvSpPr>
          <p:cNvPr id="5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468313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2" hasCustomPrompt="1"/>
          </p:nvPr>
        </p:nvSpPr>
        <p:spPr>
          <a:xfrm>
            <a:off x="6963599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4765926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2618059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40" name="Text Placeholder 38">
            <a:extLst>
              <a:ext uri="{FF2B5EF4-FFF2-40B4-BE49-F238E27FC236}">
                <a16:creationId xmlns:a16="http://schemas.microsoft.com/office/drawing/2014/main" id="{BB44AFF9-5CA2-4EFB-B05E-64011B1C80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077" y="3664284"/>
            <a:ext cx="1882775" cy="795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8">
            <a:extLst>
              <a:ext uri="{FF2B5EF4-FFF2-40B4-BE49-F238E27FC236}">
                <a16:creationId xmlns:a16="http://schemas.microsoft.com/office/drawing/2014/main" id="{F20737D2-3AF9-49C4-B984-BC8F45A24AF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18059" y="3664284"/>
            <a:ext cx="1882775" cy="795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87788D4B-F605-40F2-A462-8A63E3AB85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3853" y="3664284"/>
            <a:ext cx="1882775" cy="795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B32518-80C2-490A-8EDF-A9BC4D5EE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8288" y="413132"/>
            <a:ext cx="4768850" cy="1286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0803C72-3ECE-47FE-AAFE-2FA8EAD7B6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63599" y="3664284"/>
            <a:ext cx="1883539" cy="79533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59408-3876-4B5B-BD71-E3C30A4C481E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33296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561212"/>
            <a:ext cx="9144000" cy="198312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5006D69-EA13-4B2D-9C01-B58C393770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5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6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F547DDC-F696-4D14-A37E-2EF7474AC2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389856"/>
            <a:ext cx="1336675" cy="32653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1D542F68-27CA-4381-B06E-F293CB5998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4" y="3793136"/>
            <a:ext cx="1336674" cy="57066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B0FA8B-B330-4468-BB80-FF22E50F5EE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982103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B11AF2C-EBE2-41A1-A2E6-4146F22C102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682874"/>
            <a:ext cx="9144000" cy="2460625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5006D69-EA13-4B2D-9C01-B58C393770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5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6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F547DDC-F696-4D14-A37E-2EF7474AC2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389856"/>
            <a:ext cx="1336675" cy="32653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1D542F68-27CA-4381-B06E-F293CB5998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4" y="3793136"/>
            <a:ext cx="1336674" cy="57066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495A5-6A79-42D1-9501-3481B5753125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74210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1CEB93-B319-4B7C-A580-74D0269E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55" y="0"/>
            <a:ext cx="9130475" cy="514350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br>
              <a:rPr lang="en-US"/>
            </a:br>
            <a:r>
              <a:rPr lang="en-US"/>
              <a:t>Venue or Organization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5B8CD2-BF47-094F-B614-5CEAE71B3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30BCCF-CBC7-5646-AFBB-E99D6B7D4D8F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>
                <a:solidFill>
                  <a:schemeClr val="tx1">
                    <a:lumMod val="20000"/>
                    <a:lumOff val="80000"/>
                  </a:schemeClr>
                </a:solidFill>
              </a:rPr>
              <a:t>Photo from iStock-627281636</a:t>
            </a:r>
          </a:p>
        </p:txBody>
      </p:sp>
    </p:spTree>
    <p:extLst>
      <p:ext uri="{BB962C8B-B14F-4D97-AF65-F5344CB8AC3E}">
        <p14:creationId xmlns:p14="http://schemas.microsoft.com/office/powerpoint/2010/main" val="1274677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36" userDrawn="1">
          <p15:clr>
            <a:srgbClr val="FBAE40"/>
          </p15:clr>
        </p15:guide>
        <p15:guide id="2" pos="28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35605"/>
            <a:ext cx="4936982" cy="548154"/>
          </a:xfrm>
        </p:spPr>
        <p:txBody>
          <a:bodyPr lIns="274320" tIns="118872" bIns="45720">
            <a:no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Title: Content Slide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B73B91-ED3C-4FB3-BF3A-127FF6200B6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57201" y="2943225"/>
            <a:ext cx="4023360" cy="176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AAC7818-041E-483D-B6B5-A5441FAD451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778925" y="2943225"/>
            <a:ext cx="3974378" cy="176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B8A3555-C79D-42B2-BFE0-E20044604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42666-E6BA-4BA3-9385-05926FE5819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638536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Blu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3205163"/>
            <a:ext cx="9144000" cy="1939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0" y="0"/>
            <a:ext cx="9144000" cy="3205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F67F07-FC40-4A48-9D06-A0AE1C2B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36950"/>
            <a:ext cx="3308350" cy="1096963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F8F470B-7468-4549-B5A7-39A947D7C0A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3536950"/>
            <a:ext cx="4641850" cy="1096963"/>
          </a:xfrm>
        </p:spPr>
        <p:txBody>
          <a:bodyPr lIns="0" tIns="0" rIns="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7B8E6B-B480-42E2-ABF7-01AB7B2EA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DB6FF-EB87-4DCF-8ECF-FDA3E4380AA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NREL</a:t>
            </a:r>
            <a:r>
              <a:rPr lang="en-US" sz="800" baseline="0">
                <a:solidFill>
                  <a:schemeClr val="bg1"/>
                </a:solidFill>
              </a:rPr>
              <a:t>    </a:t>
            </a:r>
            <a:r>
              <a:rPr lang="en-US" sz="80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64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Blue, 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3204446"/>
            <a:ext cx="9144000" cy="1939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NREL</a:t>
            </a:r>
            <a:r>
              <a:rPr lang="en-US" sz="800" baseline="0">
                <a:solidFill>
                  <a:schemeClr val="bg1"/>
                </a:solidFill>
              </a:rPr>
              <a:t>    </a:t>
            </a:r>
            <a:r>
              <a:rPr lang="en-US" sz="80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8E801-C21C-E943-9A0D-715C66D645FB}"/>
              </a:ext>
            </a:extLst>
          </p:cNvPr>
          <p:cNvSpPr/>
          <p:nvPr userDrawn="1"/>
        </p:nvSpPr>
        <p:spPr>
          <a:xfrm>
            <a:off x="0" y="0"/>
            <a:ext cx="9144000" cy="320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B61296E-9FBE-4301-BA11-B3BFA380423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9425" y="582613"/>
            <a:ext cx="4641850" cy="1096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7D88D45-FB85-42C7-BC0A-8E60CF8D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36950"/>
            <a:ext cx="3308350" cy="1096963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3E3C2AA-2178-46D9-950C-DEA68334901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3536950"/>
            <a:ext cx="4641850" cy="1096963"/>
          </a:xfrm>
        </p:spPr>
        <p:txBody>
          <a:bodyPr lIns="0" tIns="0" rIns="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5837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Blue, Hal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3204446"/>
            <a:ext cx="9144000" cy="1939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NREL</a:t>
            </a:r>
            <a:r>
              <a:rPr lang="en-US" sz="800" baseline="0">
                <a:solidFill>
                  <a:schemeClr val="bg1"/>
                </a:solidFill>
              </a:rPr>
              <a:t>    </a:t>
            </a:r>
            <a:r>
              <a:rPr lang="en-US" sz="80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3272D3-1563-408A-9F95-5911769F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36950"/>
            <a:ext cx="3308350" cy="1096963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32C334E-AB79-46B6-A7C0-92FD37A3E8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3536950"/>
            <a:ext cx="4641850" cy="1096963"/>
          </a:xfrm>
        </p:spPr>
        <p:txBody>
          <a:bodyPr lIns="0" tIns="0" rIns="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C553F5F-3EDD-4319-AB33-64D58BC1625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9425" y="582613"/>
            <a:ext cx="4641850" cy="1096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4080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4152614"/>
            <a:ext cx="9144000" cy="990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NREL</a:t>
            </a:r>
            <a:r>
              <a:rPr lang="en-US" sz="800" baseline="0">
                <a:solidFill>
                  <a:schemeClr val="bg1"/>
                </a:solidFill>
              </a:rPr>
              <a:t>    </a:t>
            </a:r>
            <a:r>
              <a:rPr lang="en-US" sz="80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8E801-C21C-E943-9A0D-715C66D645FB}"/>
              </a:ext>
            </a:extLst>
          </p:cNvPr>
          <p:cNvSpPr/>
          <p:nvPr userDrawn="1"/>
        </p:nvSpPr>
        <p:spPr>
          <a:xfrm>
            <a:off x="0" y="0"/>
            <a:ext cx="9144000" cy="41526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75F658F-F273-41B3-ACB3-9D303C6C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292033"/>
            <a:ext cx="3308350" cy="448409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E8785B-1579-4206-A28B-023A6726B479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4292033"/>
            <a:ext cx="4641850" cy="448409"/>
          </a:xfrm>
        </p:spPr>
        <p:txBody>
          <a:bodyPr lIns="0" tIns="0" r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04D3633-C450-4164-8D2F-BE6D20A86AF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9425" y="582613"/>
            <a:ext cx="4641850" cy="1096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9799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4152614"/>
            <a:ext cx="9144000" cy="990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NREL</a:t>
            </a:r>
            <a:r>
              <a:rPr lang="en-US" sz="800" baseline="0">
                <a:solidFill>
                  <a:schemeClr val="bg1"/>
                </a:solidFill>
              </a:rPr>
              <a:t>    </a:t>
            </a:r>
            <a:r>
              <a:rPr lang="en-US" sz="80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9A29C17-CD58-45DF-9097-FE42DFA0C9B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9425" y="582613"/>
            <a:ext cx="4641850" cy="1096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8F4E7E-5DA9-4FCD-81E6-17709791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292033"/>
            <a:ext cx="3308350" cy="448409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7816731-9E29-414B-8D8C-459C5DDF70C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4292033"/>
            <a:ext cx="4641850" cy="448409"/>
          </a:xfrm>
        </p:spPr>
        <p:txBody>
          <a:bodyPr lIns="0" tIns="0" r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057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3 blue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26702" y="0"/>
            <a:ext cx="5917298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E9686F-E66D-461E-AC4C-5FD554E2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FEAFBE5-A2CC-4689-9FFD-B895D746077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53CEC3-6EC4-475E-BC6F-CDEAD6DA57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4012" y="4819650"/>
            <a:ext cx="2154194" cy="222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AC62B-7310-47D6-9359-E5D24156885B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771149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499347" y="0"/>
            <a:ext cx="764465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01E338-5424-4983-A800-966422B360D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81708-CFBE-4024-B01B-9BC2A5E379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01114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DAAA-C35B-48B2-BD8C-7369EBD583BC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425231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 blue tab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49807" y="0"/>
            <a:ext cx="839419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894BAA-0327-4892-AB75-34DCB16A2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660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81EF6-685D-46DE-AF7F-0DF7D11B2C8E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150301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3 blu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08AC53-C403-F042-A661-2863C5AB400C}"/>
              </a:ext>
            </a:extLst>
          </p:cNvPr>
          <p:cNvSpPr/>
          <p:nvPr userDrawn="1"/>
        </p:nvSpPr>
        <p:spPr>
          <a:xfrm>
            <a:off x="3226702" y="0"/>
            <a:ext cx="5917298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B39BF4-7072-4553-86C8-12D7D9B7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3C2C8-5527-42F5-9909-F7B9C0E6339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EFFE661-D7A3-4C37-B357-43318784250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64124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1A6DE7-AAD0-4A4E-B557-F4429278F3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0486" y="4819650"/>
            <a:ext cx="2261287" cy="222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4F1-00FC-4311-AF79-1802497457A6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85094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2CCCE-56C2-8545-B018-16FDB063C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7" b="137"/>
          <a:stretch/>
        </p:blipFill>
        <p:spPr>
          <a:xfrm>
            <a:off x="0" y="0"/>
            <a:ext cx="9155597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br>
              <a:rPr lang="en-US"/>
            </a:br>
            <a:r>
              <a:rPr lang="en-US"/>
              <a:t>Venue or Organization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E1903A-677C-411B-8052-9465784D1315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>
                <a:solidFill>
                  <a:schemeClr val="tx1">
                    <a:lumMod val="20000"/>
                    <a:lumOff val="80000"/>
                  </a:schemeClr>
                </a:solidFill>
              </a:rPr>
              <a:t>Photo by Dennis Schroeder, NREL 55200</a:t>
            </a:r>
          </a:p>
        </p:txBody>
      </p:sp>
    </p:spTree>
    <p:extLst>
      <p:ext uri="{BB962C8B-B14F-4D97-AF65-F5344CB8AC3E}">
        <p14:creationId xmlns:p14="http://schemas.microsoft.com/office/powerpoint/2010/main" val="2736690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08AC53-C403-F042-A661-2863C5AB400C}"/>
              </a:ext>
            </a:extLst>
          </p:cNvPr>
          <p:cNvSpPr/>
          <p:nvPr userDrawn="1"/>
        </p:nvSpPr>
        <p:spPr>
          <a:xfrm>
            <a:off x="1499614" y="0"/>
            <a:ext cx="7644385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2A80C-EB6E-8C4C-AB43-79FC52672C2F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4416F83-5359-4C05-92E2-A54A5BC136E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797EB37-03F4-449B-B968-0A9F893D5E0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137037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85E41-401E-49BC-B5A2-7887664F9790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693940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tab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08AC53-C403-F042-A661-2863C5AB400C}"/>
              </a:ext>
            </a:extLst>
          </p:cNvPr>
          <p:cNvSpPr/>
          <p:nvPr userDrawn="1"/>
        </p:nvSpPr>
        <p:spPr>
          <a:xfrm>
            <a:off x="749807" y="0"/>
            <a:ext cx="8394193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B4065-B034-894F-B2AD-10DA51A4FF51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BD73797-8DC2-4888-96F8-44B5CE03FB5C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387834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220E5-F183-4B1B-9463-96A0D048837E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321415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3 blue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FC609E-E5EB-42F9-A09F-B6807E62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E61CD02-384F-41F5-A8FD-59ECE04C483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4F110FF-8AA0-4EAA-B648-1E56466C209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64124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227A7-82E2-4D9A-A584-E7E37A3FB4A3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360900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E2A80C-EB6E-8C4C-AB43-79FC52672C2F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6573A4F-2CB6-4CEF-A4D8-B1AAA0FF13B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997782B-AD07-41D8-8B1A-C80B7909141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137037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37B0C-141B-4185-882F-5FD7FBC92F81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548849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tab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F46C4D-EA55-834D-A1ED-486FAB3B53C7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90E8073-CA3E-42B8-B107-F7F3B0E99B6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372204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D039-6F25-4D7F-A1B2-C7BC615D8CF5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64448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1DB3D14-BFC4-4C29-BE5D-18FBB4F2C07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226702" y="2571750"/>
            <a:ext cx="5917298" cy="257175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26702" y="0"/>
            <a:ext cx="5917298" cy="257175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51FF74-53AF-4E33-80F9-45740994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5F0C832-C7C5-4486-9378-1704129661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1FA3E5-6B69-47D6-AC2C-0A3EE57C6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9340" y="226592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633F0-074F-4ADC-A423-ED3E68DB0839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8591145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are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499615" y="0"/>
            <a:ext cx="7644385" cy="257175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A21AF-1C86-484E-8C81-8214908BC04B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D96F0B2-5872-40E4-9356-5C5638EB0DE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CFDCF95-9E2A-488A-8D75-76A4250D16D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499614" y="2571750"/>
            <a:ext cx="7644386" cy="257175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D135D2-A06F-4E50-B3ED-9CD4BED017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5294" y="226592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9733F-3F7B-4D8F-853F-440538FE93A2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620648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split with 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49807" y="0"/>
            <a:ext cx="8394193" cy="257175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804E5-74BF-BD47-85E5-EA49688872F8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A4C0550-2567-47B0-A842-34A8EA4E4C4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52046" y="2571750"/>
            <a:ext cx="8391954" cy="257175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B4E80E-CF6A-4FCA-A4C8-4130DC4464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276" y="2249445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69AF5-2846-4519-A275-D6D6970A3A9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3491711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area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B5C8110-81AE-49F3-BBD8-142931272FF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226702" y="2571750"/>
            <a:ext cx="5917298" cy="257175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A4E00E-726E-4ABB-8C3F-7155D675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90A1BFF-6D05-4A9C-A858-9C073D5A49A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7A34F1A-F0DB-40F2-B360-EACF6348CA2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634141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D00DC-1411-4EB7-8452-D263842DBD7D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6665762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areas,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40D2F-968F-4065-A8A6-22BEF1CDF69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500188" y="2571750"/>
            <a:ext cx="7643812" cy="2571750"/>
          </a:xfrm>
          <a:solidFill>
            <a:srgbClr val="F2F2F2"/>
          </a:solidFill>
        </p:spPr>
        <p:txBody>
          <a:bodyPr lIns="365760" tIns="365760" rIns="365760" bIns="64008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AAD8C3-A811-7F49-ABE6-460F673A0377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DF97728-FC1C-40CE-8164-4E759FAAE1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16ECC7-95B6-4155-96E7-F0FFF0626F7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922488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3C21C-3060-49FB-8CE1-84138A3A61B7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20094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3AA24C-5AAC-2848-838E-F2528852E9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br>
              <a:rPr lang="en-US"/>
            </a:br>
            <a:r>
              <a:rPr lang="en-US"/>
              <a:t>Venue or Organization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26CA5-C27A-41A2-8DC4-F68584DE36EE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>
                <a:solidFill>
                  <a:schemeClr val="tx1">
                    <a:lumMod val="20000"/>
                    <a:lumOff val="80000"/>
                  </a:schemeClr>
                </a:solidFill>
              </a:rPr>
              <a:t>Photo by Dennis Schroeder, NREL 56461</a:t>
            </a:r>
          </a:p>
        </p:txBody>
      </p:sp>
    </p:spTree>
    <p:extLst>
      <p:ext uri="{BB962C8B-B14F-4D97-AF65-F5344CB8AC3E}">
        <p14:creationId xmlns:p14="http://schemas.microsoft.com/office/powerpoint/2010/main" val="27131000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Split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40D2F-968F-4065-A8A6-22BEF1CDF69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49807" y="2571750"/>
            <a:ext cx="8394193" cy="2571750"/>
          </a:xfrm>
          <a:solidFill>
            <a:srgbClr val="F2F2F2"/>
          </a:solidFill>
        </p:spPr>
        <p:txBody>
          <a:bodyPr lIns="365760" tIns="365760" rIns="365760" bIns="64008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16ECC7-95B6-4155-96E7-F0FFF0626F7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105593" y="505617"/>
            <a:ext cx="5458745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7FD9B-4A46-4188-9F66-F09E1C0537B3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8D80D-673F-49CE-9B49-542071ED92C3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727628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Photo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57200" y="1391881"/>
            <a:ext cx="4123076" cy="22162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825308" y="182880"/>
            <a:ext cx="3871998" cy="18353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825308" y="2479946"/>
            <a:ext cx="3871998" cy="19520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0C75BF-C07C-47CD-BC98-DC5F9CA1E633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457200" y="4027648"/>
            <a:ext cx="4122738" cy="725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D7D123A-BFAA-4E7B-B179-5688121C54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3698788"/>
            <a:ext cx="4122738" cy="215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DF822E2-A016-4350-A90C-517C3974F4D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6000" y="2086495"/>
            <a:ext cx="3871913" cy="21538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344F37C-48C1-4A08-9DB4-76F621838FA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6000" y="4497388"/>
            <a:ext cx="3871913" cy="2555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Photo/Image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79964-3818-4F74-92D3-AD8F0D61924C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6345954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/Peop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A529BD-0885-4573-99C8-4157FC9C40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66" y="1592817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6213BBD-3855-4B0B-8A84-51E9FC137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0720" y="1592816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7D606CB-34C0-401F-875B-BEEEDC0345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29674" y="1592815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1B2D16-15AF-42DD-BA50-78E34CF626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8628" y="1592814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2A3C1B0-1F07-463E-92DE-7FE5C13FEC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27582" y="1592813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847C206-E8D5-4795-A08D-E50DEA08FF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76536" y="1592812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C1C3C0A-A4E2-4436-8A46-289CEC4F77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5490" y="1592811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DF8D528-E9EA-4E35-8491-F6A9978912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74444" y="1592810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1D1C5A0-CC5F-476B-B4BA-09FD03598BB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23398" y="1592809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CA0A3023-3E60-4D2C-A931-CC328FE9FE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2352" y="1592808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24671-09ED-4FA8-983D-EAD721B0D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F7F23A-1789-43BF-B20F-65A7ECB89F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9C0580B-145C-42FD-AA24-171E95A5D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0429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792742-716F-429B-A7B2-985D160C97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0429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D25B8AE-4C6F-454E-88CF-0FBA4D1E3C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69383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72C8DB5-CC3D-4211-BD80-67AF8CD8F8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69383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92D8796-494D-46E1-BB4E-702BA3AF11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8337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B459A2-2E74-4103-9617-5F6B5F60CA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18337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FEAE40C-B15B-406F-B301-2122D5E97B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7291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734984E-F8D3-4C71-AE4B-7FCB18E02F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7291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9171E4-ECF2-4F6C-AF1D-338215896F8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16245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51809F2-386E-41F8-9724-BC4D70B015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16245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5055070-C0E0-4AED-A9A4-78BE4ECD66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65199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C5032EB-34C8-4285-BB30-E7E2D0BB72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5199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DC5A0C0-AA66-40BE-B5B4-DBA6456BB2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153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2125138-D56F-49B0-9B8B-7D74BAD1FCA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4153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AB0C0AB-3AF1-4A3A-B3D2-CF2E51B568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163107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77718C7-54C4-4992-BA81-1584EEBDF7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163107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D74D20D-C671-4447-B31D-667B7696D6D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12061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C6140A0-C70B-40E0-B1BB-0E20C267AF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2061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67" name="Picture Placeholder 5">
            <a:extLst>
              <a:ext uri="{FF2B5EF4-FFF2-40B4-BE49-F238E27FC236}">
                <a16:creationId xmlns:a16="http://schemas.microsoft.com/office/drawing/2014/main" id="{AFF61686-D651-41DC-80B3-15BC8C883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31766" y="3206547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8" name="Picture Placeholder 5">
            <a:extLst>
              <a:ext uri="{FF2B5EF4-FFF2-40B4-BE49-F238E27FC236}">
                <a16:creationId xmlns:a16="http://schemas.microsoft.com/office/drawing/2014/main" id="{45A17B8C-890F-4D15-B663-D63CB5DA7A2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80720" y="3206546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B3B0BC5C-C645-4CC6-BDB7-28346D701A5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129674" y="3206545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80487772-0E40-4BFF-B691-18C353E4597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978628" y="3206544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Picture Placeholder 5">
            <a:extLst>
              <a:ext uri="{FF2B5EF4-FFF2-40B4-BE49-F238E27FC236}">
                <a16:creationId xmlns:a16="http://schemas.microsoft.com/office/drawing/2014/main" id="{6F16B967-D687-4D64-86A3-7A63BEED5AB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3827582" y="3206543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2" name="Picture Placeholder 5">
            <a:extLst>
              <a:ext uri="{FF2B5EF4-FFF2-40B4-BE49-F238E27FC236}">
                <a16:creationId xmlns:a16="http://schemas.microsoft.com/office/drawing/2014/main" id="{D736DCBA-5A05-47F6-8FE4-54771D84718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676536" y="3206542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3" name="Picture Placeholder 5">
            <a:extLst>
              <a:ext uri="{FF2B5EF4-FFF2-40B4-BE49-F238E27FC236}">
                <a16:creationId xmlns:a16="http://schemas.microsoft.com/office/drawing/2014/main" id="{A0150D37-1D94-4043-B18E-9F85DAB9087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525490" y="3206541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Picture Placeholder 5">
            <a:extLst>
              <a:ext uri="{FF2B5EF4-FFF2-40B4-BE49-F238E27FC236}">
                <a16:creationId xmlns:a16="http://schemas.microsoft.com/office/drawing/2014/main" id="{8BA10313-44BD-4478-B928-0C2D33EF65E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74444" y="3206540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734ABE7A-035E-4AB1-96EC-5616F3F3A57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23398" y="3206539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61ECE862-920A-4ED4-A64D-25D8554CFB12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072352" y="3206538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5AD73573-9F8F-43AE-8A47-27A4EA66244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71475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FD1D8420-9732-43E4-A647-55365C8BB9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1475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CDB4A538-90E4-45C0-88A1-BF42454ADA8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20429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71C4BA4-F38B-4357-B376-0D9AE045C1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20429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1BB91304-BA43-4644-936D-E483439E905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069383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4D2B37AE-57BE-4850-A568-3B81DC5AE4D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069383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4C580F9B-9071-44D6-85C2-8FB9C1D1325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918337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4" name="Text Placeholder 4">
            <a:extLst>
              <a:ext uri="{FF2B5EF4-FFF2-40B4-BE49-F238E27FC236}">
                <a16:creationId xmlns:a16="http://schemas.microsoft.com/office/drawing/2014/main" id="{672476A3-2700-4105-8E7A-4E5712FD0CD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918337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A4BE42C6-FFC9-4DDE-9412-F66D55630CA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767291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95A868D2-8BE5-483D-997D-3D1448609BC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67291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0F0D0101-1FF2-40B3-B55B-03C7AFE5343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616245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2838039E-47F9-4CDB-ADD3-D89B88AE26C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16245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8C6019B0-EF3F-4235-BB75-0321019C99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465199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8509B39E-02B1-4A98-9349-46576A123C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65199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70091A78-D184-454C-8DA3-A6DC30A485B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14153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E5C4BDA3-0DC2-4FF1-8335-37DE8780B63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314153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667C31F9-9400-4AD5-B618-ACEB153E15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163107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8F08286F-AD3B-40EB-83EB-4D88A2F77C1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163107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6BD1A057-FD7A-4636-8A1A-BCFBBEF481C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012061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DAA59115-8F47-4FDF-9E38-E7F4C0107CE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012061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82768CAD-B0CA-4C56-956B-74805B905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Organization/People Slide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5DBE26-6274-4E4E-A951-2676ECB5FE25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679578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/Peop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A529BD-0885-4573-99C8-4157FC9C40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66" y="1319090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6213BBD-3855-4B0B-8A84-51E9FC137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0720" y="1319089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7D606CB-34C0-401F-875B-BEEEDC0345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29674" y="1319088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1B2D16-15AF-42DD-BA50-78E34CF626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8628" y="1319087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2A3C1B0-1F07-463E-92DE-7FE5C13FEC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27582" y="1319086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847C206-E8D5-4795-A08D-E50DEA08FF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76536" y="1319085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C1C3C0A-A4E2-4436-8A46-289CEC4F77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5490" y="1319084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DF8D528-E9EA-4E35-8491-F6A9978912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74444" y="1319083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1D1C5A0-CC5F-476B-B4BA-09FD03598BB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23398" y="1319082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CA0A3023-3E60-4D2C-A931-CC328FE9FE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2352" y="1319081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24671-09ED-4FA8-983D-EAD721B0D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F7F23A-1789-43BF-B20F-65A7ECB89F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9C0580B-145C-42FD-AA24-171E95A5D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0429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792742-716F-429B-A7B2-985D160C97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0429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D25B8AE-4C6F-454E-88CF-0FBA4D1E3C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69383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72C8DB5-CC3D-4211-BD80-67AF8CD8F8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69383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92D8796-494D-46E1-BB4E-702BA3AF11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8337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B459A2-2E74-4103-9617-5F6B5F60CA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18337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FEAE40C-B15B-406F-B301-2122D5E97B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7291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734984E-F8D3-4C71-AE4B-7FCB18E02F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7291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9171E4-ECF2-4F6C-AF1D-338215896F8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16245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51809F2-386E-41F8-9724-BC4D70B015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16245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5055070-C0E0-4AED-A9A4-78BE4ECD66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65199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C5032EB-34C8-4285-BB30-E7E2D0BB72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5199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DC5A0C0-AA66-40BE-B5B4-DBA6456BB2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153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2125138-D56F-49B0-9B8B-7D74BAD1FCA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4153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AB0C0AB-3AF1-4A3A-B3D2-CF2E51B568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163107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77718C7-54C4-4992-BA81-1584EEBDF7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163107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D74D20D-C671-4447-B31D-667B7696D6D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12061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C6140A0-C70B-40E0-B1BB-0E20C267AF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2061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67" name="Picture Placeholder 5">
            <a:extLst>
              <a:ext uri="{FF2B5EF4-FFF2-40B4-BE49-F238E27FC236}">
                <a16:creationId xmlns:a16="http://schemas.microsoft.com/office/drawing/2014/main" id="{AFF61686-D651-41DC-80B3-15BC8C883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31766" y="2932820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8" name="Picture Placeholder 5">
            <a:extLst>
              <a:ext uri="{FF2B5EF4-FFF2-40B4-BE49-F238E27FC236}">
                <a16:creationId xmlns:a16="http://schemas.microsoft.com/office/drawing/2014/main" id="{45A17B8C-890F-4D15-B663-D63CB5DA7A2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80720" y="2932819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B3B0BC5C-C645-4CC6-BDB7-28346D701A5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129674" y="2932818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80487772-0E40-4BFF-B691-18C353E4597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978628" y="2932817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Picture Placeholder 5">
            <a:extLst>
              <a:ext uri="{FF2B5EF4-FFF2-40B4-BE49-F238E27FC236}">
                <a16:creationId xmlns:a16="http://schemas.microsoft.com/office/drawing/2014/main" id="{6F16B967-D687-4D64-86A3-7A63BEED5AB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3827582" y="2932816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2" name="Picture Placeholder 5">
            <a:extLst>
              <a:ext uri="{FF2B5EF4-FFF2-40B4-BE49-F238E27FC236}">
                <a16:creationId xmlns:a16="http://schemas.microsoft.com/office/drawing/2014/main" id="{D736DCBA-5A05-47F6-8FE4-54771D84718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676536" y="2932815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3" name="Picture Placeholder 5">
            <a:extLst>
              <a:ext uri="{FF2B5EF4-FFF2-40B4-BE49-F238E27FC236}">
                <a16:creationId xmlns:a16="http://schemas.microsoft.com/office/drawing/2014/main" id="{A0150D37-1D94-4043-B18E-9F85DAB9087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525490" y="2932814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Picture Placeholder 5">
            <a:extLst>
              <a:ext uri="{FF2B5EF4-FFF2-40B4-BE49-F238E27FC236}">
                <a16:creationId xmlns:a16="http://schemas.microsoft.com/office/drawing/2014/main" id="{8BA10313-44BD-4478-B928-0C2D33EF65E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74444" y="2932813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734ABE7A-035E-4AB1-96EC-5616F3F3A57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23398" y="2932812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61ECE862-920A-4ED4-A64D-25D8554CFB12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072352" y="2932811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5AD73573-9F8F-43AE-8A47-27A4EA66244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71475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FD1D8420-9732-43E4-A647-55365C8BB9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1475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CDB4A538-90E4-45C0-88A1-BF42454ADA8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20429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71C4BA4-F38B-4357-B376-0D9AE045C1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20429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1BB91304-BA43-4644-936D-E483439E905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069383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4D2B37AE-57BE-4850-A568-3B81DC5AE4D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069383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4C580F9B-9071-44D6-85C2-8FB9C1D1325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918337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4" name="Text Placeholder 4">
            <a:extLst>
              <a:ext uri="{FF2B5EF4-FFF2-40B4-BE49-F238E27FC236}">
                <a16:creationId xmlns:a16="http://schemas.microsoft.com/office/drawing/2014/main" id="{672476A3-2700-4105-8E7A-4E5712FD0CD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918337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A4BE42C6-FFC9-4DDE-9412-F66D55630CA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767291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95A868D2-8BE5-483D-997D-3D1448609BC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67291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0F0D0101-1FF2-40B3-B55B-03C7AFE5343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616245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2838039E-47F9-4CDB-ADD3-D89B88AE26C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16245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8C6019B0-EF3F-4235-BB75-0321019C99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465199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8509B39E-02B1-4A98-9349-46576A123C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65199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70091A78-D184-454C-8DA3-A6DC30A485B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14153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E5C4BDA3-0DC2-4FF1-8335-37DE8780B63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314153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667C31F9-9400-4AD5-B618-ACEB153E15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163107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8F08286F-AD3B-40EB-83EB-4D88A2F77C1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163107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6BD1A057-FD7A-4636-8A1A-BCFBBEF481C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012061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DAA59115-8F47-4FDF-9E38-E7F4C0107CE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012061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/>
              <a:t>Title/Center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A055FDD0-30F9-4581-A9CE-0EDD56F86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776514"/>
          </a:xfrm>
        </p:spPr>
        <p:txBody>
          <a:bodyPr/>
          <a:lstStyle/>
          <a:p>
            <a:r>
              <a:rPr lang="en-US"/>
              <a:t>Organization/People Slide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07D449-21E7-4862-8552-4C9D4D99C290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409819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01D90C-01F0-443E-9114-E80E1AE2D37C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4988594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A4BBDF-ECBF-4F49-A602-AB6ED6BACDA6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142765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EF2436-A4AE-48D1-B685-43389517E473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7252041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72166-AF64-4F22-88D8-2C1C45D69B8D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265721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BF7DB7-399E-46EF-B819-8CE44A17C5F0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1458664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5CAA4-6852-4FE1-A6D9-E8A9254CD865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22344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F3D87-C3BA-374C-A5C4-61C54BBBB0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763" y="0"/>
            <a:ext cx="9130473" cy="51434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br>
              <a:rPr lang="en-US"/>
            </a:br>
            <a:r>
              <a:rPr lang="en-US"/>
              <a:t>Venue or Organization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50BFA-B1F7-4C9D-9C22-4C028B73506D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600" i="1">
                <a:ln>
                  <a:noFill/>
                </a:ln>
                <a:solidFill>
                  <a:schemeClr val="bg1"/>
                </a:solidFill>
                <a:effectLst>
                  <a:outerShdw blurRad="139700" dir="5400000" algn="t" rotWithShape="0">
                    <a:prstClr val="black"/>
                  </a:outerShdw>
                </a:effectLst>
              </a:rPr>
              <a:t>Photo by Werner Slocum, NREL 68547</a:t>
            </a:r>
          </a:p>
        </p:txBody>
      </p:sp>
    </p:spTree>
    <p:extLst>
      <p:ext uri="{BB962C8B-B14F-4D97-AF65-F5344CB8AC3E}">
        <p14:creationId xmlns:p14="http://schemas.microsoft.com/office/powerpoint/2010/main" val="15012410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F342F-560D-45EE-AC97-0A018E8C678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5676175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E1CBB-80DE-4B56-92E2-5AB5EA1D8C9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70116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741647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2588317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7" y="2069602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7" y="404451"/>
            <a:ext cx="4606936" cy="1348326"/>
          </a:xfrm>
          <a:noFill/>
        </p:spPr>
        <p:txBody>
          <a:bodyPr anchor="b" anchorCtr="0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Q&amp;A or Thank You</a:t>
            </a:r>
          </a:p>
        </p:txBody>
      </p:sp>
    </p:spTree>
    <p:extLst>
      <p:ext uri="{BB962C8B-B14F-4D97-AF65-F5344CB8AC3E}">
        <p14:creationId xmlns:p14="http://schemas.microsoft.com/office/powerpoint/2010/main" val="19421678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imple,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741647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2588317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7" y="2069602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7" y="404451"/>
            <a:ext cx="4606936" cy="1348326"/>
          </a:xfrm>
          <a:noFill/>
        </p:spPr>
        <p:txBody>
          <a:bodyPr anchor="b" anchorCtr="0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Q&amp;A or 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20E77-7B7E-4A89-AB4D-1F40E9DCD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327" y="404813"/>
            <a:ext cx="2894013" cy="42989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160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33061E-7711-4552-AAA9-0C165E333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39" y="0"/>
            <a:ext cx="9121574" cy="5138487"/>
          </a:xfrm>
          <a:prstGeom prst="rect">
            <a:avLst/>
          </a:prstGeom>
        </p:spPr>
      </p:pic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0" y="2420239"/>
            <a:ext cx="4628719" cy="336156"/>
          </a:xfrm>
          <a:noFill/>
        </p:spPr>
        <p:txBody>
          <a:bodyPr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7" y="1892672"/>
            <a:ext cx="4628622" cy="353860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6" y="657261"/>
            <a:ext cx="5470833" cy="1095516"/>
          </a:xfrm>
          <a:solidFill>
            <a:schemeClr val="accent1">
              <a:alpha val="75000"/>
            </a:schemeClr>
          </a:solidFill>
        </p:spPr>
        <p:txBody>
          <a:bodyPr lIns="182880" tIns="182880" rIns="182880" bIns="0" anchor="ctr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Q&amp;A or 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E0CFF-97E6-4CAB-9B8B-8E18EC82F557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>
                <a:solidFill>
                  <a:schemeClr val="tx1">
                    <a:lumMod val="20000"/>
                    <a:lumOff val="80000"/>
                  </a:schemeClr>
                </a:solidFill>
              </a:rPr>
              <a:t>Photo from iStock-627281636</a:t>
            </a:r>
          </a:p>
        </p:txBody>
      </p:sp>
    </p:spTree>
    <p:extLst>
      <p:ext uri="{BB962C8B-B14F-4D97-AF65-F5344CB8AC3E}">
        <p14:creationId xmlns:p14="http://schemas.microsoft.com/office/powerpoint/2010/main" val="93678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CEB231-12B9-4371-884F-701E8781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39" y="0"/>
            <a:ext cx="9121574" cy="5138487"/>
          </a:xfrm>
          <a:prstGeom prst="rect">
            <a:avLst/>
          </a:prstGeom>
        </p:spPr>
      </p:pic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0" y="2420239"/>
            <a:ext cx="4628719" cy="336156"/>
          </a:xfrm>
          <a:noFill/>
        </p:spPr>
        <p:txBody>
          <a:bodyPr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Publication Number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6" y="657261"/>
            <a:ext cx="5470833" cy="1095516"/>
          </a:xfrm>
          <a:solidFill>
            <a:schemeClr val="accent1">
              <a:alpha val="75000"/>
            </a:schemeClr>
          </a:solidFill>
        </p:spPr>
        <p:txBody>
          <a:bodyPr lIns="182880" tIns="182880" rIns="182880" bIns="0" anchor="ctr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Q&amp;A or Thank You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8CF4B6-1F8E-49B7-9D65-1BEB4C106A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327" y="657261"/>
            <a:ext cx="2894013" cy="40465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B3D43-F176-408E-8352-9073A9332F2D}"/>
              </a:ext>
            </a:extLst>
          </p:cNvPr>
          <p:cNvSpPr txBox="1"/>
          <p:nvPr userDrawn="1"/>
        </p:nvSpPr>
        <p:spPr>
          <a:xfrm>
            <a:off x="3673167" y="1892672"/>
            <a:ext cx="4628622" cy="353860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  www.nrel.gov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C4BF4-E848-475B-A465-7CD63F2FC0D8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>
                <a:solidFill>
                  <a:schemeClr val="tx1">
                    <a:lumMod val="20000"/>
                    <a:lumOff val="80000"/>
                  </a:schemeClr>
                </a:solidFill>
              </a:rPr>
              <a:t>Photo from iStock-627281636</a:t>
            </a:r>
          </a:p>
        </p:txBody>
      </p:sp>
    </p:spTree>
    <p:extLst>
      <p:ext uri="{BB962C8B-B14F-4D97-AF65-F5344CB8AC3E}">
        <p14:creationId xmlns:p14="http://schemas.microsoft.com/office/powerpoint/2010/main" val="1865114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741647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2588317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7" y="2069602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7" y="404451"/>
            <a:ext cx="4606936" cy="1348326"/>
          </a:xfrm>
          <a:noFill/>
        </p:spPr>
        <p:txBody>
          <a:bodyPr anchor="b" anchorCtr="0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Q&amp;A or Thank You</a:t>
            </a:r>
          </a:p>
        </p:txBody>
      </p:sp>
    </p:spTree>
    <p:extLst>
      <p:ext uri="{BB962C8B-B14F-4D97-AF65-F5344CB8AC3E}">
        <p14:creationId xmlns:p14="http://schemas.microsoft.com/office/powerpoint/2010/main" val="261065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lob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AD4B6-5589-B742-BDDC-8DE22CCB22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52" b="152"/>
          <a:stretch/>
        </p:blipFill>
        <p:spPr>
          <a:xfrm>
            <a:off x="0" y="7807"/>
            <a:ext cx="9144000" cy="513550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br>
              <a:rPr lang="en-US"/>
            </a:br>
            <a:r>
              <a:rPr lang="en-US"/>
              <a:t>Venue or Organization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876295-9728-A943-A66A-D4797EDDA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AAA24-0384-4816-BE08-29E65ECB0F1A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>
                <a:solidFill>
                  <a:schemeClr val="bg1"/>
                </a:solidFill>
              </a:rPr>
              <a:t>Photo by Dennis Schroeder, NREL 46840</a:t>
            </a:r>
          </a:p>
        </p:txBody>
      </p:sp>
    </p:spTree>
    <p:extLst>
      <p:ext uri="{BB962C8B-B14F-4D97-AF65-F5344CB8AC3E}">
        <p14:creationId xmlns:p14="http://schemas.microsoft.com/office/powerpoint/2010/main" val="367441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4123076" cy="907143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1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C26046-8E0E-4224-8319-3B8C08FE8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2370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C75E7-7BFD-4A75-83A1-67A33697740C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7374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2 - Text,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0"/>
            <a:ext cx="5936343" cy="907143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0398508-7DDA-44A1-AFEE-29EEB82827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EEA646A-CE53-4212-85CF-13F90A4A2E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2370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78E95-ED1C-46B4-9802-99CAA61A75DB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82540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3 - text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541FC847-B580-4C25-B899-95B15EE8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907142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8CFF8C6-439E-44A6-9BDC-A6F28DDA25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1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72CC39E-4FFF-4CCB-AD88-4D786E556F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2370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915AE-C5C8-4A6F-8FF4-0ABDA5B47066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82596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4123076" cy="120015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18872" rIns="91440" bIns="45720" rtlCol="0" anchor="ctr">
            <a:noAutofit/>
          </a:bodyPr>
          <a:lstStyle/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267"/>
            <a:ext cx="8229600" cy="326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654" r:id="rId7"/>
    <p:sldLayoutId id="2147483655" r:id="rId8"/>
    <p:sldLayoutId id="2147483712" r:id="rId9"/>
    <p:sldLayoutId id="2147483653" r:id="rId10"/>
    <p:sldLayoutId id="2147483707" r:id="rId11"/>
    <p:sldLayoutId id="2147483708" r:id="rId12"/>
    <p:sldLayoutId id="2147483656" r:id="rId13"/>
    <p:sldLayoutId id="2147483666" r:id="rId14"/>
    <p:sldLayoutId id="2147483667" r:id="rId15"/>
    <p:sldLayoutId id="2147483665" r:id="rId16"/>
    <p:sldLayoutId id="2147483668" r:id="rId17"/>
    <p:sldLayoutId id="2147483669" r:id="rId18"/>
    <p:sldLayoutId id="2147483723" r:id="rId19"/>
    <p:sldLayoutId id="2147483671" r:id="rId20"/>
    <p:sldLayoutId id="2147483676" r:id="rId21"/>
    <p:sldLayoutId id="2147483681" r:id="rId22"/>
    <p:sldLayoutId id="2147483682" r:id="rId23"/>
    <p:sldLayoutId id="2147483687" r:id="rId24"/>
    <p:sldLayoutId id="2147483688" r:id="rId25"/>
    <p:sldLayoutId id="2147483678" r:id="rId26"/>
    <p:sldLayoutId id="2147483683" r:id="rId27"/>
    <p:sldLayoutId id="2147483702" r:id="rId28"/>
    <p:sldLayoutId id="2147483684" r:id="rId29"/>
    <p:sldLayoutId id="2147483698" r:id="rId30"/>
    <p:sldLayoutId id="2147483703" r:id="rId31"/>
    <p:sldLayoutId id="2147483685" r:id="rId32"/>
    <p:sldLayoutId id="2147483699" r:id="rId33"/>
    <p:sldLayoutId id="2147483704" r:id="rId34"/>
    <p:sldLayoutId id="2147483680" r:id="rId35"/>
    <p:sldLayoutId id="2147483700" r:id="rId36"/>
    <p:sldLayoutId id="2147483705" r:id="rId37"/>
    <p:sldLayoutId id="2147483686" r:id="rId38"/>
    <p:sldLayoutId id="2147483701" r:id="rId39"/>
    <p:sldLayoutId id="2147483724" r:id="rId40"/>
    <p:sldLayoutId id="2147483672" r:id="rId41"/>
    <p:sldLayoutId id="2147483716" r:id="rId42"/>
    <p:sldLayoutId id="2147483717" r:id="rId43"/>
    <p:sldLayoutId id="2147483657" r:id="rId44"/>
    <p:sldLayoutId id="2147483689" r:id="rId45"/>
    <p:sldLayoutId id="2147483690" r:id="rId46"/>
    <p:sldLayoutId id="2147483691" r:id="rId47"/>
    <p:sldLayoutId id="2147483692" r:id="rId48"/>
    <p:sldLayoutId id="2147483693" r:id="rId49"/>
    <p:sldLayoutId id="2147483694" r:id="rId50"/>
    <p:sldLayoutId id="2147483695" r:id="rId51"/>
    <p:sldLayoutId id="2147483696" r:id="rId52"/>
    <p:sldLayoutId id="2147483713" r:id="rId53"/>
    <p:sldLayoutId id="2147483714" r:id="rId54"/>
    <p:sldLayoutId id="2147483715" r:id="rId55"/>
    <p:sldLayoutId id="2147483725" r:id="rId56"/>
  </p:sldLayoutIdLst>
  <p:hf hdr="0" dt="0"/>
  <p:txStyles>
    <p:titleStyle>
      <a:lvl1pPr marL="0" algn="ctr" defTabSz="457200" rtl="0" eaLnBrk="1" latinLnBrk="0" hangingPunct="1">
        <a:lnSpc>
          <a:spcPts val="2800"/>
        </a:lnSpc>
        <a:spcBef>
          <a:spcPts val="0"/>
        </a:spcBef>
        <a:buNone/>
        <a:defRPr sz="3000" kern="1200" spc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7013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69863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5425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4263" indent="-169863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»"/>
        <a:tabLst>
          <a:tab pos="1084263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ecortiella/DeepGenerativeModels_Tutori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52.gif"/><Relationship Id="rId7" Type="http://schemas.openxmlformats.org/officeDocument/2006/relationships/image" Target="../media/image5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7FC8E-A3A1-8608-F3A7-5ED299DD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792" y="374074"/>
            <a:ext cx="6057246" cy="379891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Seminar </a:t>
            </a:r>
            <a:br>
              <a:rPr 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br>
              <a:rPr 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 Introduction to Deep Generative Models:</a:t>
            </a:r>
            <a:b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Techniques and Applications</a:t>
            </a:r>
            <a:b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br>
              <a:rPr lang="en-US" dirty="0"/>
            </a:br>
            <a:r>
              <a:rPr lang="en-US" sz="2400" dirty="0"/>
              <a:t>July 29, 2024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Alexandre Cortiella (ALIS)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VAE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60278-3784-5CED-1F54-522001FFBF5F}"/>
              </a:ext>
            </a:extLst>
          </p:cNvPr>
          <p:cNvSpPr txBox="1"/>
          <p:nvPr/>
        </p:nvSpPr>
        <p:spPr>
          <a:xfrm>
            <a:off x="354196" y="1093632"/>
            <a:ext cx="35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Variational Autoencoders (VAE)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EF70B-CD43-B139-A542-8B3636129691}"/>
              </a:ext>
            </a:extLst>
          </p:cNvPr>
          <p:cNvSpPr txBox="1"/>
          <p:nvPr/>
        </p:nvSpPr>
        <p:spPr>
          <a:xfrm>
            <a:off x="398453" y="1728254"/>
            <a:ext cx="300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</a:t>
            </a:r>
            <a:r>
              <a:rPr lang="en-US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5C73C-92C8-7F29-F3D1-2D722E44ADA7}"/>
              </a:ext>
            </a:extLst>
          </p:cNvPr>
          <p:cNvSpPr txBox="1"/>
          <p:nvPr/>
        </p:nvSpPr>
        <p:spPr>
          <a:xfrm>
            <a:off x="398451" y="2676583"/>
            <a:ext cx="3004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Sampling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latent variable: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Decode into input space: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15CF4-8AB6-3753-5C86-F0BCDF4E6744}"/>
              </a:ext>
            </a:extLst>
          </p:cNvPr>
          <p:cNvSpPr txBox="1"/>
          <p:nvPr/>
        </p:nvSpPr>
        <p:spPr>
          <a:xfrm>
            <a:off x="398452" y="4393452"/>
            <a:ext cx="531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Likelihood evaluation: </a:t>
            </a:r>
            <a:r>
              <a:rPr lang="en-US" dirty="0"/>
              <a:t>only lower bound available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0F2365-6005-67DA-1A60-7E77F800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722" y="1500170"/>
            <a:ext cx="7518400" cy="825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F4167D-60AE-5D6E-086A-68B130A9E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786" y="3206931"/>
            <a:ext cx="13462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92DD19-9D9B-156B-3699-2EE28E8F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237" y="3747497"/>
            <a:ext cx="1346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6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DDPM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60278-3784-5CED-1F54-522001FFBF5F}"/>
              </a:ext>
            </a:extLst>
          </p:cNvPr>
          <p:cNvSpPr txBox="1"/>
          <p:nvPr/>
        </p:nvSpPr>
        <p:spPr>
          <a:xfrm>
            <a:off x="354196" y="1093632"/>
            <a:ext cx="35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Diffusion Models (DDPM)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3F0F1-C3AC-C005-1467-E8487C61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" y="3575521"/>
            <a:ext cx="4776705" cy="1502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408CFC-A4E3-05E0-5A73-87CBDFB28803}"/>
              </a:ext>
            </a:extLst>
          </p:cNvPr>
          <p:cNvSpPr txBox="1"/>
          <p:nvPr/>
        </p:nvSpPr>
        <p:spPr>
          <a:xfrm>
            <a:off x="379136" y="1493904"/>
            <a:ext cx="252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process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785CF-EA9D-630A-4072-384712A89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113" y="1432021"/>
            <a:ext cx="39878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66E34-9D0A-EB19-8048-25372FBA8C38}"/>
              </a:ext>
            </a:extLst>
          </p:cNvPr>
          <p:cNvSpPr txBox="1"/>
          <p:nvPr/>
        </p:nvSpPr>
        <p:spPr>
          <a:xfrm>
            <a:off x="379136" y="1940797"/>
            <a:ext cx="252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Reverse process</a:t>
            </a:r>
            <a:r>
              <a:rPr lang="en-US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D49EDB-05EE-8263-93C1-8B61F8F3E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113" y="1947729"/>
            <a:ext cx="44323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A0FF5-BA89-09C0-D968-E1EDAD90D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930" y="2332568"/>
            <a:ext cx="3571166" cy="603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34DD2E-243C-6E10-8546-4935E8907FFD}"/>
              </a:ext>
            </a:extLst>
          </p:cNvPr>
          <p:cNvSpPr txBox="1"/>
          <p:nvPr/>
        </p:nvSpPr>
        <p:spPr>
          <a:xfrm>
            <a:off x="433708" y="3133855"/>
            <a:ext cx="252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Loss: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B70ED2-FA8E-4553-7809-9EC987E3A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704" y="3093298"/>
            <a:ext cx="35560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F75E4-730A-DBFC-B2C2-6E60D4AC1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5820" y="2463437"/>
            <a:ext cx="1498600" cy="342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40CD0-EA82-42D4-8AD8-DBB96980835B}"/>
              </a:ext>
            </a:extLst>
          </p:cNvPr>
          <p:cNvSpPr txBox="1"/>
          <p:nvPr/>
        </p:nvSpPr>
        <p:spPr>
          <a:xfrm>
            <a:off x="5388162" y="4049914"/>
            <a:ext cx="38306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Source: 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Ho, Jonathan, Ajay Jain, and Pieter </a:t>
            </a:r>
            <a:r>
              <a:rPr lang="en-US" sz="1000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Abbeel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"Denoising diffusion probabilistic models." </a:t>
            </a:r>
            <a:r>
              <a:rPr lang="en-US" sz="10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33 (2020): 6840-6851.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866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DDPM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60278-3784-5CED-1F54-522001FFBF5F}"/>
              </a:ext>
            </a:extLst>
          </p:cNvPr>
          <p:cNvSpPr txBox="1"/>
          <p:nvPr/>
        </p:nvSpPr>
        <p:spPr>
          <a:xfrm>
            <a:off x="354196" y="1093632"/>
            <a:ext cx="35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Diffusion Models (DDPM)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819EA-088D-17D2-A172-54D1D656886A}"/>
              </a:ext>
            </a:extLst>
          </p:cNvPr>
          <p:cNvSpPr txBox="1"/>
          <p:nvPr/>
        </p:nvSpPr>
        <p:spPr>
          <a:xfrm>
            <a:off x="398453" y="1728254"/>
            <a:ext cx="300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</a:t>
            </a:r>
            <a:r>
              <a:rPr lang="en-US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29CCD-BAE8-DF49-C736-548D9BB9EF68}"/>
              </a:ext>
            </a:extLst>
          </p:cNvPr>
          <p:cNvSpPr txBox="1"/>
          <p:nvPr/>
        </p:nvSpPr>
        <p:spPr>
          <a:xfrm>
            <a:off x="398451" y="4164854"/>
            <a:ext cx="551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Likelihood evaluation: </a:t>
            </a:r>
            <a:r>
              <a:rPr lang="en-US" dirty="0"/>
              <a:t>only lower bound available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A8FE49-3DD8-8F1C-3BF1-071B9A3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047" y="1646220"/>
            <a:ext cx="16510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952AC5-2011-3945-9405-953CA754D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679" y="1654987"/>
            <a:ext cx="3378200" cy="673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060548-248F-7C9E-305F-6329353D396F}"/>
              </a:ext>
            </a:extLst>
          </p:cNvPr>
          <p:cNvSpPr txBox="1"/>
          <p:nvPr/>
        </p:nvSpPr>
        <p:spPr>
          <a:xfrm>
            <a:off x="398451" y="2487742"/>
            <a:ext cx="5515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Sampling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from pure noise: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learned reverse process to denoise: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B009C7-7143-44BD-B9B9-CBDDE201C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229" y="3615539"/>
            <a:ext cx="3797300" cy="34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C26AE-5580-9E88-7C96-495A45328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180" y="3039328"/>
            <a:ext cx="1409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60278-3784-5CED-1F54-522001FFBF5F}"/>
              </a:ext>
            </a:extLst>
          </p:cNvPr>
          <p:cNvSpPr txBox="1"/>
          <p:nvPr/>
        </p:nvSpPr>
        <p:spPr>
          <a:xfrm>
            <a:off x="354196" y="1093632"/>
            <a:ext cx="35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Vanilla implementation in </a:t>
            </a:r>
            <a:r>
              <a:rPr lang="en-US" b="1" dirty="0" err="1"/>
              <a:t>Pytorch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675F0-36DC-CD7A-F705-A2FB1AB4063D}"/>
              </a:ext>
            </a:extLst>
          </p:cNvPr>
          <p:cNvSpPr txBox="1"/>
          <p:nvPr/>
        </p:nvSpPr>
        <p:spPr>
          <a:xfrm>
            <a:off x="735516" y="3909983"/>
            <a:ext cx="7078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Please visit:</a:t>
            </a:r>
          </a:p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alexandrecortiella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DeepGenerativeModels_Tutorial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239ED-107C-3BC6-A99B-4869F66B8CD2}"/>
              </a:ext>
            </a:extLst>
          </p:cNvPr>
          <p:cNvSpPr txBox="1"/>
          <p:nvPr/>
        </p:nvSpPr>
        <p:spPr>
          <a:xfrm>
            <a:off x="2019993" y="1829696"/>
            <a:ext cx="73152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arenR"/>
            </a:pPr>
            <a:r>
              <a:rPr lang="en-US" b="1" dirty="0" err="1"/>
              <a:t>Dataloaders</a:t>
            </a:r>
            <a:r>
              <a:rPr lang="en-US" dirty="0"/>
              <a:t> (training, validation and test sets)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arenR"/>
            </a:pPr>
            <a:r>
              <a:rPr lang="en-US" b="1" dirty="0"/>
              <a:t>Model</a:t>
            </a:r>
            <a:r>
              <a:rPr lang="en-US" dirty="0"/>
              <a:t> (parametric probabilistic model)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arenR"/>
            </a:pPr>
            <a:r>
              <a:rPr lang="en-US" b="1" dirty="0"/>
              <a:t>Trainer</a:t>
            </a:r>
            <a:r>
              <a:rPr lang="en-US" dirty="0"/>
              <a:t> (optimization procedure)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arenR"/>
            </a:pPr>
            <a:r>
              <a:rPr lang="en-US" b="1" dirty="0"/>
              <a:t>Sampler</a:t>
            </a:r>
            <a:r>
              <a:rPr lang="en-US" dirty="0"/>
              <a:t> (sampling strategy)</a:t>
            </a:r>
          </a:p>
        </p:txBody>
      </p:sp>
    </p:spTree>
    <p:extLst>
      <p:ext uri="{BB962C8B-B14F-4D97-AF65-F5344CB8AC3E}">
        <p14:creationId xmlns:p14="http://schemas.microsoft.com/office/powerpoint/2010/main" val="423553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Energy 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7ACEB-4458-8DF9-C167-A04273D9B235}"/>
              </a:ext>
            </a:extLst>
          </p:cNvPr>
          <p:cNvSpPr txBox="1"/>
          <p:nvPr/>
        </p:nvSpPr>
        <p:spPr>
          <a:xfrm>
            <a:off x="457200" y="1155469"/>
            <a:ext cx="46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Generative AI for community buildings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1EE8B-605D-5069-0EC5-0031FF7064EF}"/>
              </a:ext>
            </a:extLst>
          </p:cNvPr>
          <p:cNvSpPr txBox="1"/>
          <p:nvPr/>
        </p:nvSpPr>
        <p:spPr>
          <a:xfrm>
            <a:off x="457200" y="1612723"/>
            <a:ext cx="3133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 using </a:t>
            </a:r>
            <a:r>
              <a:rPr lang="en-US" sz="1600" b="1" dirty="0" err="1"/>
              <a:t>TabDDPM</a:t>
            </a:r>
            <a:r>
              <a:rPr lang="en-US" sz="1600" b="1" dirty="0"/>
              <a:t> algorithm</a:t>
            </a:r>
          </a:p>
          <a:p>
            <a:r>
              <a:rPr lang="en-US" sz="1600" dirty="0"/>
              <a:t>Diffusion model for continuous and discrete/categorical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4B738-F9CB-108A-2BD3-DF459D53BAC6}"/>
              </a:ext>
            </a:extLst>
          </p:cNvPr>
          <p:cNvSpPr txBox="1"/>
          <p:nvPr/>
        </p:nvSpPr>
        <p:spPr>
          <a:xfrm>
            <a:off x="457200" y="2521927"/>
            <a:ext cx="46717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Dataset </a:t>
            </a:r>
            <a:r>
              <a:rPr lang="en-US" sz="1600" dirty="0"/>
              <a:t>(</a:t>
            </a:r>
            <a:r>
              <a:rPr lang="en-US" sz="1600" dirty="0" err="1"/>
              <a:t>Resstock</a:t>
            </a:r>
            <a:r>
              <a:rPr lang="en-US" sz="1600" dirty="0"/>
              <a:t> data)</a:t>
            </a:r>
          </a:p>
          <a:p>
            <a:endParaRPr lang="en-US" sz="1600" dirty="0"/>
          </a:p>
          <a:p>
            <a:r>
              <a:rPr lang="en-US" sz="1600" dirty="0"/>
              <a:t>Training set: 351,872 samples</a:t>
            </a:r>
          </a:p>
          <a:p>
            <a:r>
              <a:rPr lang="en-US" sz="1600" dirty="0"/>
              <a:t>Generated set: 500,000 samples </a:t>
            </a:r>
          </a:p>
          <a:p>
            <a:endParaRPr lang="en-US" sz="1600" dirty="0"/>
          </a:p>
          <a:p>
            <a:r>
              <a:rPr lang="en-US" sz="1600" dirty="0"/>
              <a:t># Continuous variables: 3</a:t>
            </a:r>
          </a:p>
          <a:p>
            <a:r>
              <a:rPr lang="en-US" sz="1600" dirty="0"/>
              <a:t># Discrete variables: 7</a:t>
            </a:r>
          </a:p>
          <a:p>
            <a:endParaRPr lang="en-US" sz="1600" dirty="0"/>
          </a:p>
          <a:p>
            <a:r>
              <a:rPr lang="en-US" sz="1600" dirty="0"/>
              <a:t>Next steps: scaling </a:t>
            </a:r>
            <a:r>
              <a:rPr lang="en-US" sz="1600" dirty="0" err="1"/>
              <a:t>TabDDPM</a:t>
            </a:r>
            <a:r>
              <a:rPr lang="en-US" sz="1600" dirty="0"/>
              <a:t> to O(100) variables, implementation of conditional sampling (imputation)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 descr="A group of blue and orange bars&#10;&#10;Description automatically generated">
            <a:extLst>
              <a:ext uri="{FF2B5EF4-FFF2-40B4-BE49-F238E27FC236}">
                <a16:creationId xmlns:a16="http://schemas.microsoft.com/office/drawing/2014/main" id="{726FAB6F-8E6A-42E3-FC8F-5595FF98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74" y="1051852"/>
            <a:ext cx="4013356" cy="2508347"/>
          </a:xfrm>
          <a:prstGeom prst="rect">
            <a:avLst/>
          </a:prstGeom>
        </p:spPr>
      </p:pic>
      <p:pic>
        <p:nvPicPr>
          <p:cNvPr id="16" name="Picture 15" descr="A graph of a light source&#10;&#10;Description automatically generated with medium confidence">
            <a:extLst>
              <a:ext uri="{FF2B5EF4-FFF2-40B4-BE49-F238E27FC236}">
                <a16:creationId xmlns:a16="http://schemas.microsoft.com/office/drawing/2014/main" id="{726AB81C-9F99-E16D-43E4-00CEE797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130" y="3630093"/>
            <a:ext cx="4114800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Energy 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7ACEB-4458-8DF9-C167-A04273D9B235}"/>
              </a:ext>
            </a:extLst>
          </p:cNvPr>
          <p:cNvSpPr txBox="1"/>
          <p:nvPr/>
        </p:nvSpPr>
        <p:spPr>
          <a:xfrm>
            <a:off x="457200" y="1155469"/>
            <a:ext cx="46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Generative AI for power grid design</a:t>
            </a:r>
          </a:p>
        </p:txBody>
      </p:sp>
      <p:pic>
        <p:nvPicPr>
          <p:cNvPr id="2" name="Picture 1" descr="A diagram of a graph and a gene&#10;&#10;Description automatically generated with medium confidence">
            <a:extLst>
              <a:ext uri="{FF2B5EF4-FFF2-40B4-BE49-F238E27FC236}">
                <a16:creationId xmlns:a16="http://schemas.microsoft.com/office/drawing/2014/main" id="{D9DA7540-102E-7270-56C9-7755435F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46" y="1188721"/>
            <a:ext cx="3714762" cy="1628363"/>
          </a:xfrm>
          <a:prstGeom prst="rect">
            <a:avLst/>
          </a:prstGeom>
        </p:spPr>
      </p:pic>
      <p:pic>
        <p:nvPicPr>
          <p:cNvPr id="4" name="Picture 3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DED1A78C-C6AB-9EBF-CD6A-F2A3E51C6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953" y="2959332"/>
            <a:ext cx="3822355" cy="1862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4C9E9-3302-C335-8BA8-C841DCFF33C1}"/>
              </a:ext>
            </a:extLst>
          </p:cNvPr>
          <p:cNvSpPr txBox="1"/>
          <p:nvPr/>
        </p:nvSpPr>
        <p:spPr>
          <a:xfrm>
            <a:off x="457200" y="1925570"/>
            <a:ext cx="4572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Challenges: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Addition of continuous and categorical node and edge feature distributions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Enforcement of grid topological constraints, no cycles in the distribution network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Inclusion of physical and compatibility constraints (phase, voltages, lengths…)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Scale training to larger graphs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CF367-1934-4729-3CB7-F90F62C13B38}"/>
              </a:ext>
            </a:extLst>
          </p:cNvPr>
          <p:cNvSpPr txBox="1"/>
          <p:nvPr/>
        </p:nvSpPr>
        <p:spPr>
          <a:xfrm>
            <a:off x="5260457" y="4821390"/>
            <a:ext cx="3690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Credit</a:t>
            </a:r>
            <a:r>
              <a:rPr lang="en-US" sz="1000" dirty="0"/>
              <a:t>: Andrew </a:t>
            </a:r>
            <a:r>
              <a:rPr lang="en-US" sz="1000" dirty="0" err="1"/>
              <a:t>Glaws</a:t>
            </a:r>
            <a:r>
              <a:rPr lang="en-US" sz="1000" dirty="0"/>
              <a:t> (ALIS)</a:t>
            </a:r>
          </a:p>
        </p:txBody>
      </p:sp>
    </p:spTree>
    <p:extLst>
      <p:ext uri="{BB962C8B-B14F-4D97-AF65-F5344CB8AC3E}">
        <p14:creationId xmlns:p14="http://schemas.microsoft.com/office/powerpoint/2010/main" val="618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Energy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55E-6BFC-BEF6-47D1-E929C69DF747}"/>
              </a:ext>
            </a:extLst>
          </p:cNvPr>
          <p:cNvSpPr txBox="1"/>
          <p:nvPr/>
        </p:nvSpPr>
        <p:spPr>
          <a:xfrm>
            <a:off x="457200" y="1837166"/>
            <a:ext cx="35744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8 tiles of 128 x 128 per 1024 x 128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16 frames per sample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66C6A-D3FA-BFC9-0120-26B1AB57D01D}"/>
              </a:ext>
            </a:extLst>
          </p:cNvPr>
          <p:cNvSpPr txBox="1"/>
          <p:nvPr/>
        </p:nvSpPr>
        <p:spPr>
          <a:xfrm>
            <a:off x="496263" y="2941590"/>
            <a:ext cx="46326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Model:</a:t>
            </a:r>
          </a:p>
          <a:p>
            <a:r>
              <a:rPr lang="en-US" sz="1600" dirty="0" err="1"/>
              <a:t>DiT</a:t>
            </a:r>
            <a:r>
              <a:rPr lang="en-US" sz="1600" dirty="0"/>
              <a:t>-video without latent encoding </a:t>
            </a:r>
          </a:p>
          <a:p>
            <a:endParaRPr lang="en-US" sz="1600" dirty="0"/>
          </a:p>
          <a:p>
            <a:r>
              <a:rPr lang="en-US" sz="1600" b="1" dirty="0"/>
              <a:t>Dataset:</a:t>
            </a:r>
          </a:p>
          <a:p>
            <a:r>
              <a:rPr lang="en-US" sz="1600" dirty="0"/>
              <a:t># training samples: ~200</a:t>
            </a:r>
          </a:p>
          <a:p>
            <a:r>
              <a:rPr lang="en-US" sz="1600" dirty="0"/>
              <a:t># validation samples: ~10</a:t>
            </a:r>
          </a:p>
          <a:p>
            <a:r>
              <a:rPr lang="en-US" sz="1600" dirty="0"/>
              <a:t># test samples: ~10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4F294-E6E5-7B2E-577A-01B38723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385295"/>
            <a:ext cx="1645920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8F9877-2837-35F2-37F9-F1D676F4A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0" y="1385295"/>
            <a:ext cx="1645920" cy="1645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6CFF2-87F6-51E0-FE49-D30301265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928" y="1385295"/>
            <a:ext cx="1645920" cy="1645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B8E1B8-C294-0BED-D900-C989CE1AE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616" y="3281875"/>
            <a:ext cx="164592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B62099-3680-F449-702E-53258AFA3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472" y="3281875"/>
            <a:ext cx="1645920" cy="1645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79EC6D-EDE0-1F0B-0AD4-AD84AFF42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8080" y="3281875"/>
            <a:ext cx="1645920" cy="1645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C69BF-77E1-33AC-AB13-4597B56BB086}"/>
              </a:ext>
            </a:extLst>
          </p:cNvPr>
          <p:cNvSpPr txBox="1"/>
          <p:nvPr/>
        </p:nvSpPr>
        <p:spPr>
          <a:xfrm>
            <a:off x="6143104" y="1200629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E0FCAA-7465-9A4C-5E91-E503AB9E7D2F}"/>
              </a:ext>
            </a:extLst>
          </p:cNvPr>
          <p:cNvSpPr txBox="1"/>
          <p:nvPr/>
        </p:nvSpPr>
        <p:spPr>
          <a:xfrm>
            <a:off x="5918660" y="2946972"/>
            <a:ext cx="192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Generated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C1EE66-82E8-6EF9-7B24-99DA0715F970}"/>
              </a:ext>
            </a:extLst>
          </p:cNvPr>
          <p:cNvSpPr txBox="1"/>
          <p:nvPr/>
        </p:nvSpPr>
        <p:spPr>
          <a:xfrm>
            <a:off x="457200" y="1155469"/>
            <a:ext cx="46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Generative AI for wind-wave inflow generation</a:t>
            </a:r>
          </a:p>
        </p:txBody>
      </p:sp>
    </p:spTree>
    <p:extLst>
      <p:ext uri="{BB962C8B-B14F-4D97-AF65-F5344CB8AC3E}">
        <p14:creationId xmlns:p14="http://schemas.microsoft.com/office/powerpoint/2010/main" val="221222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Acknowledgement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09B94-5686-54D5-409C-3CADA74F95C1}"/>
              </a:ext>
            </a:extLst>
          </p:cNvPr>
          <p:cNvSpPr txBox="1"/>
          <p:nvPr/>
        </p:nvSpPr>
        <p:spPr>
          <a:xfrm>
            <a:off x="2144685" y="1903614"/>
            <a:ext cx="78222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46F7D-1084-9742-EBC3-74758A833AF7}"/>
              </a:ext>
            </a:extLst>
          </p:cNvPr>
          <p:cNvSpPr txBox="1"/>
          <p:nvPr/>
        </p:nvSpPr>
        <p:spPr>
          <a:xfrm>
            <a:off x="1155470" y="3433156"/>
            <a:ext cx="6367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Alexandre Cortiella</a:t>
            </a:r>
          </a:p>
          <a:p>
            <a:pPr algn="ctr"/>
            <a:r>
              <a:rPr lang="en-US" dirty="0"/>
              <a:t>ESIF A318-03B office (ALIS)</a:t>
            </a:r>
          </a:p>
          <a:p>
            <a:pPr algn="ctr"/>
            <a:r>
              <a:rPr lang="en-US" dirty="0" err="1"/>
              <a:t>Alexandre.Cortiella@nrel.gov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3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Outline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5C933D-D0C4-C0C6-CD88-0BD5F020D7F0}"/>
              </a:ext>
            </a:extLst>
          </p:cNvPr>
          <p:cNvSpPr txBox="1"/>
          <p:nvPr/>
        </p:nvSpPr>
        <p:spPr>
          <a:xfrm>
            <a:off x="357447" y="1106108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Outline of the seminar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18CCAD-250F-BBEC-C658-F1B0BB970E74}"/>
              </a:ext>
            </a:extLst>
          </p:cNvPr>
          <p:cNvSpPr txBox="1"/>
          <p:nvPr/>
        </p:nvSpPr>
        <p:spPr>
          <a:xfrm>
            <a:off x="357447" y="1539468"/>
            <a:ext cx="859536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Motivation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Introduction to Generative AI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Key challenges in Generative AI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Deep Generative Models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Autoregressive models (AR)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Variational </a:t>
            </a:r>
            <a:r>
              <a:rPr lang="en-US" sz="2000" dirty="0" err="1"/>
              <a:t>AutoEncoders</a:t>
            </a:r>
            <a:r>
              <a:rPr lang="en-US" sz="2000" dirty="0"/>
              <a:t> (VAE)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Denoising Diffusion Probabilistic Models (DDPM)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Practical implementation in </a:t>
            </a:r>
            <a:r>
              <a:rPr lang="en-US" sz="2000" dirty="0" err="1"/>
              <a:t>Pytorch</a:t>
            </a:r>
            <a:r>
              <a:rPr lang="en-US" sz="2000" dirty="0"/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Energy applications</a:t>
            </a:r>
          </a:p>
        </p:txBody>
      </p:sp>
    </p:spTree>
    <p:extLst>
      <p:ext uri="{BB962C8B-B14F-4D97-AF65-F5344CB8AC3E}">
        <p14:creationId xmlns:p14="http://schemas.microsoft.com/office/powerpoint/2010/main" val="2213215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Motivation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1BF73-B24F-8E6A-BBA9-593D8B4F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066561"/>
            <a:ext cx="2620632" cy="1755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674DF8-63FD-88A6-3D87-2056B8F5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27" y="2937440"/>
            <a:ext cx="2620632" cy="1979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379A-31E2-DC85-3F27-568F053E3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231" y="1048349"/>
            <a:ext cx="3117537" cy="1792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47644-023E-633C-595D-D53AB0416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8243" y="3067751"/>
            <a:ext cx="2620632" cy="1469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4DB5A-63CB-B3D4-382A-981B1E873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542" y="1213019"/>
            <a:ext cx="2243530" cy="1645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9C17D-ECB6-2814-C3CB-117CD895F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9659" y="3146301"/>
            <a:ext cx="3226757" cy="156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16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Motivation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5C933D-D0C4-C0C6-CD88-0BD5F020D7F0}"/>
              </a:ext>
            </a:extLst>
          </p:cNvPr>
          <p:cNvSpPr txBox="1"/>
          <p:nvPr/>
        </p:nvSpPr>
        <p:spPr>
          <a:xfrm>
            <a:off x="357447" y="1106108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What is </a:t>
            </a:r>
            <a:r>
              <a:rPr lang="en-US" sz="2000" b="1" dirty="0"/>
              <a:t>Generative AI</a:t>
            </a:r>
            <a:r>
              <a:rPr lang="en-US" sz="2000" dirty="0"/>
              <a:t>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18CCAD-250F-BBEC-C658-F1B0BB970E74}"/>
              </a:ext>
            </a:extLst>
          </p:cNvPr>
          <p:cNvSpPr txBox="1"/>
          <p:nvPr/>
        </p:nvSpPr>
        <p:spPr>
          <a:xfrm>
            <a:off x="357447" y="1506218"/>
            <a:ext cx="8595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000" dirty="0"/>
              <a:t>Generative AI models are ML models that </a:t>
            </a:r>
            <a:r>
              <a:rPr lang="en-US" sz="2000" b="1" dirty="0"/>
              <a:t>learn</a:t>
            </a:r>
            <a:r>
              <a:rPr lang="en-US" sz="2000" dirty="0"/>
              <a:t> the </a:t>
            </a:r>
            <a:r>
              <a:rPr lang="en-US" sz="2000" b="1" dirty="0"/>
              <a:t>patterns</a:t>
            </a:r>
            <a:r>
              <a:rPr lang="en-US" sz="2000" dirty="0"/>
              <a:t> and </a:t>
            </a:r>
            <a:r>
              <a:rPr lang="en-US" sz="2000" b="1" dirty="0"/>
              <a:t>structure</a:t>
            </a:r>
            <a:r>
              <a:rPr lang="en-US" sz="2000" dirty="0"/>
              <a:t> of </a:t>
            </a:r>
            <a:r>
              <a:rPr lang="en-US" sz="2000" b="1" dirty="0"/>
              <a:t>data</a:t>
            </a:r>
            <a:r>
              <a:rPr lang="en-US" sz="2000" dirty="0"/>
              <a:t> to </a:t>
            </a:r>
            <a:r>
              <a:rPr lang="en-US" sz="2000" b="1" dirty="0"/>
              <a:t>generate</a:t>
            </a:r>
            <a:r>
              <a:rPr lang="en-US" sz="2000" dirty="0"/>
              <a:t> new </a:t>
            </a:r>
            <a:r>
              <a:rPr lang="en-US" sz="2000" b="1" dirty="0"/>
              <a:t>synthetic</a:t>
            </a:r>
            <a:r>
              <a:rPr lang="en-US" sz="2000" dirty="0"/>
              <a:t> </a:t>
            </a:r>
            <a:r>
              <a:rPr lang="en-US" sz="2000" b="1" dirty="0"/>
              <a:t>data</a:t>
            </a:r>
            <a:r>
              <a:rPr lang="en-US" sz="2000" dirty="0"/>
              <a:t> with </a:t>
            </a:r>
            <a:r>
              <a:rPr lang="en-US" sz="2000" b="1" dirty="0"/>
              <a:t>similar</a:t>
            </a:r>
            <a:r>
              <a:rPr lang="en-US" sz="2000" dirty="0"/>
              <a:t> characteristics (potentially in a controlled way)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555E59C-B025-7FCD-87C7-8FA61A2C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61" y="2708689"/>
            <a:ext cx="2352950" cy="214160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D543301-2751-00B1-60CD-A498E8245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099" y="2668377"/>
            <a:ext cx="2352950" cy="214160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C00C0AB-1680-241E-8EC7-2219F99C6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172" y="2690515"/>
            <a:ext cx="2352950" cy="2141607"/>
          </a:xfrm>
          <a:prstGeom prst="rect">
            <a:avLst/>
          </a:prstGeom>
        </p:spPr>
      </p:pic>
      <p:sp>
        <p:nvSpPr>
          <p:cNvPr id="68" name="Right Arrow 67">
            <a:extLst>
              <a:ext uri="{FF2B5EF4-FFF2-40B4-BE49-F238E27FC236}">
                <a16:creationId xmlns:a16="http://schemas.microsoft.com/office/drawing/2014/main" id="{B9C62B7A-8099-7202-06D0-46AB4893560D}"/>
              </a:ext>
            </a:extLst>
          </p:cNvPr>
          <p:cNvSpPr/>
          <p:nvPr/>
        </p:nvSpPr>
        <p:spPr>
          <a:xfrm>
            <a:off x="2862246" y="3564211"/>
            <a:ext cx="834919" cy="349937"/>
          </a:xfrm>
          <a:prstGeom prst="rightArrow">
            <a:avLst>
              <a:gd name="adj1" fmla="val 50000"/>
              <a:gd name="adj2" fmla="val 880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D2C49345-41EB-800F-B80B-936E96B0B863}"/>
              </a:ext>
            </a:extLst>
          </p:cNvPr>
          <p:cNvSpPr/>
          <p:nvPr/>
        </p:nvSpPr>
        <p:spPr>
          <a:xfrm>
            <a:off x="5728424" y="3564210"/>
            <a:ext cx="834919" cy="349937"/>
          </a:xfrm>
          <a:prstGeom prst="rightArrow">
            <a:avLst>
              <a:gd name="adj1" fmla="val 50000"/>
              <a:gd name="adj2" fmla="val 880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Key challenges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0D7AF-BFA3-D6EF-724F-C17A631C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" y="1996159"/>
            <a:ext cx="3580337" cy="2453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063CB-B627-6958-5EEF-09E3E9059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93" y="1940867"/>
            <a:ext cx="1963474" cy="647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60278-3784-5CED-1F54-522001FFBF5F}"/>
              </a:ext>
            </a:extLst>
          </p:cNvPr>
          <p:cNvSpPr txBox="1"/>
          <p:nvPr/>
        </p:nvSpPr>
        <p:spPr>
          <a:xfrm>
            <a:off x="374074" y="1212902"/>
            <a:ext cx="184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Concept: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0713C-0383-F9BC-0BC5-0BDC46B19ED3}"/>
              </a:ext>
            </a:extLst>
          </p:cNvPr>
          <p:cNvSpPr txBox="1"/>
          <p:nvPr/>
        </p:nvSpPr>
        <p:spPr>
          <a:xfrm>
            <a:off x="3887908" y="997573"/>
            <a:ext cx="5106463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key questions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>
              <a:spcAft>
                <a:spcPts val="600"/>
              </a:spcAft>
            </a:pP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is the 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family </a:t>
            </a:r>
            <a:r>
              <a:rPr lang="en-US" sz="1600" b="0" i="1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algn="l">
              <a:spcAft>
                <a:spcPts val="600"/>
              </a:spcAft>
            </a:pP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is the 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function d(⋅)?</a:t>
            </a:r>
          </a:p>
          <a:p>
            <a:pPr algn="l">
              <a:spcAft>
                <a:spcPts val="600"/>
              </a:spcAft>
            </a:pP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is the 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optimization procedure 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minimizing d(⋅)?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D58480-8E44-2545-F596-F4C73770F9A7}"/>
              </a:ext>
            </a:extLst>
          </p:cNvPr>
          <p:cNvSpPr txBox="1"/>
          <p:nvPr/>
        </p:nvSpPr>
        <p:spPr>
          <a:xfrm>
            <a:off x="3887908" y="2683988"/>
            <a:ext cx="4572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Inference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key questions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600" b="1" i="1" u="none" strike="noStrike" dirty="0">
              <a:solidFill>
                <a:srgbClr val="111111"/>
              </a:solidFill>
              <a:effectLst/>
              <a:latin typeface="et-book"/>
            </a:endParaRPr>
          </a:p>
          <a:p>
            <a:pPr>
              <a:spcAft>
                <a:spcPts val="600"/>
              </a:spcAft>
            </a:pPr>
            <a:r>
              <a:rPr lang="en-US" sz="1600" b="1" i="1" u="none" strike="noStrike" dirty="0">
                <a:solidFill>
                  <a:srgbClr val="111111"/>
                </a:solidFill>
                <a:effectLst/>
                <a:latin typeface="et-book"/>
              </a:rPr>
              <a:t>Density estimation</a:t>
            </a:r>
            <a:r>
              <a:rPr lang="en-US" sz="1600" b="0" i="1" u="none" strike="noStrike" dirty="0">
                <a:solidFill>
                  <a:srgbClr val="111111"/>
                </a:solidFill>
                <a:effectLst/>
                <a:latin typeface="et-book"/>
              </a:rPr>
              <a:t>: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et-book"/>
              </a:rPr>
              <a:t> Given a datapoint 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STIXGeneral"/>
              </a:rPr>
              <a:t>x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et-book"/>
              </a:rPr>
              <a:t>, what is the probability assigned by the model, i.e., 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STIXGeneral-Italic"/>
              </a:rPr>
              <a:t>p</a:t>
            </a:r>
            <a:r>
              <a:rPr lang="el-GR" sz="1600" b="0" i="0" u="none" strike="noStrike" baseline="-25000" dirty="0">
                <a:solidFill>
                  <a:srgbClr val="111111"/>
                </a:solidFill>
                <a:effectLst/>
                <a:latin typeface="STIXGeneral-Italic"/>
              </a:rPr>
              <a:t>θ</a:t>
            </a:r>
            <a:r>
              <a:rPr lang="el-GR" sz="1600" b="0" i="0" u="none" strike="noStrike" dirty="0">
                <a:solidFill>
                  <a:srgbClr val="111111"/>
                </a:solidFill>
                <a:effectLst/>
                <a:latin typeface="STIXGeneral-Regular"/>
              </a:rPr>
              <a:t>(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STIXGeneral"/>
              </a:rPr>
              <a:t>x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STIXGeneral-Regular"/>
              </a:rPr>
              <a:t>)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et-book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en-US" sz="1600" b="1" i="1" u="none" strike="noStrike" dirty="0">
                <a:solidFill>
                  <a:srgbClr val="111111"/>
                </a:solidFill>
                <a:effectLst/>
                <a:latin typeface="et-book"/>
              </a:rPr>
              <a:t>Sampling: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et-book"/>
              </a:rPr>
              <a:t> How can we </a:t>
            </a:r>
            <a:r>
              <a:rPr lang="en-US" sz="1600" b="0" i="1" u="none" strike="noStrike" dirty="0">
                <a:solidFill>
                  <a:srgbClr val="111111"/>
                </a:solidFill>
                <a:effectLst/>
                <a:latin typeface="et-book"/>
              </a:rPr>
              <a:t>generate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et-book"/>
              </a:rPr>
              <a:t> novel data from the model distribution, i.e., </a:t>
            </a:r>
            <a:r>
              <a:rPr lang="en-US" sz="1600" b="1" i="0" u="none" strike="noStrike" dirty="0" err="1">
                <a:solidFill>
                  <a:srgbClr val="111111"/>
                </a:solidFill>
                <a:effectLst/>
                <a:latin typeface="STIXGeneral"/>
              </a:rPr>
              <a:t>x</a:t>
            </a:r>
            <a:r>
              <a:rPr lang="en-US" sz="1600" b="0" i="0" u="none" strike="noStrike" baseline="-25000" dirty="0" err="1">
                <a:solidFill>
                  <a:srgbClr val="111111"/>
                </a:solidFill>
                <a:effectLst/>
                <a:latin typeface="STIXGeneral-Regular"/>
              </a:rPr>
              <a:t>new</a:t>
            </a:r>
            <a:r>
              <a:rPr lang="en-US" sz="1600" b="0" i="0" u="none" strike="noStrike" dirty="0" err="1">
                <a:solidFill>
                  <a:srgbClr val="111111"/>
                </a:solidFill>
                <a:effectLst/>
                <a:latin typeface="STIXGeneral-Regular"/>
              </a:rPr>
              <a:t>∼</a:t>
            </a:r>
            <a:r>
              <a:rPr lang="en-US" sz="1600" b="0" i="0" u="none" strike="noStrike" dirty="0" err="1">
                <a:solidFill>
                  <a:srgbClr val="111111"/>
                </a:solidFill>
                <a:effectLst/>
                <a:latin typeface="STIXGeneral-Italic"/>
              </a:rPr>
              <a:t>p</a:t>
            </a:r>
            <a:r>
              <a:rPr lang="el-GR" sz="1600" b="0" i="0" u="none" strike="noStrike" baseline="-25000" dirty="0">
                <a:solidFill>
                  <a:srgbClr val="111111"/>
                </a:solidFill>
                <a:effectLst/>
                <a:latin typeface="STIXGeneral-Italic"/>
              </a:rPr>
              <a:t>θ</a:t>
            </a:r>
            <a:r>
              <a:rPr lang="el-GR" sz="1600" b="0" i="0" u="none" strike="noStrike" dirty="0">
                <a:solidFill>
                  <a:srgbClr val="111111"/>
                </a:solidFill>
                <a:effectLst/>
                <a:latin typeface="STIXGeneral-Regular"/>
              </a:rPr>
              <a:t>(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STIXGeneral"/>
              </a:rPr>
              <a:t>x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STIXGeneral-Regular"/>
              </a:rPr>
              <a:t>)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et-book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en-US" sz="1600" b="1" i="1" u="none" strike="noStrike" dirty="0">
                <a:solidFill>
                  <a:srgbClr val="111111"/>
                </a:solidFill>
                <a:effectLst/>
                <a:latin typeface="et-book"/>
              </a:rPr>
              <a:t>Unsupervised representation learning</a:t>
            </a:r>
            <a:r>
              <a:rPr lang="en-US" sz="1600" b="0" i="1" u="none" strike="noStrike" dirty="0">
                <a:solidFill>
                  <a:srgbClr val="111111"/>
                </a:solidFill>
                <a:effectLst/>
                <a:latin typeface="et-book"/>
              </a:rPr>
              <a:t>: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et-book"/>
              </a:rPr>
              <a:t> How can we learn meaningful feature representations for a datapoint </a:t>
            </a:r>
            <a:r>
              <a:rPr lang="en-US" sz="1600" b="1" i="0" u="none" strike="noStrike" dirty="0">
                <a:solidFill>
                  <a:srgbClr val="111111"/>
                </a:solidFill>
                <a:effectLst/>
                <a:latin typeface="STIXGeneral"/>
              </a:rPr>
              <a:t>x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  <a:latin typeface="et-book"/>
              </a:rPr>
              <a:t>?</a:t>
            </a:r>
          </a:p>
          <a:p>
            <a:endParaRPr lang="en-US" b="0" i="0" u="none" strike="noStrike" dirty="0">
              <a:solidFill>
                <a:srgbClr val="111111"/>
              </a:solidFill>
              <a:effectLst/>
              <a:latin typeface="et-book"/>
            </a:endParaRPr>
          </a:p>
          <a:p>
            <a:endParaRPr lang="en-US" sz="1800" dirty="0">
              <a:effectLst/>
              <a:highlight>
                <a:srgbClr val="FFFFFF"/>
              </a:highlight>
              <a:latin typeface="CMSSBX1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1A899-D1CB-50B1-B938-5E44518BC33A}"/>
              </a:ext>
            </a:extLst>
          </p:cNvPr>
          <p:cNvSpPr txBox="1"/>
          <p:nvPr/>
        </p:nvSpPr>
        <p:spPr>
          <a:xfrm>
            <a:off x="567713" y="457259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CS236 Course lecture notes (Stanford)</a:t>
            </a:r>
          </a:p>
          <a:p>
            <a:r>
              <a:rPr lang="en-US" sz="1000" dirty="0"/>
              <a:t>https://</a:t>
            </a:r>
            <a:r>
              <a:rPr lang="en-US" sz="1000" dirty="0" err="1"/>
              <a:t>deepgenerativemodels.github.io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120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60278-3784-5CED-1F54-522001FFBF5F}"/>
              </a:ext>
            </a:extLst>
          </p:cNvPr>
          <p:cNvSpPr txBox="1"/>
          <p:nvPr/>
        </p:nvSpPr>
        <p:spPr>
          <a:xfrm>
            <a:off x="354196" y="1093632"/>
            <a:ext cx="35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Deep Generative Models: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6DED8-B1D5-37E8-C90E-1A1545311840}"/>
              </a:ext>
            </a:extLst>
          </p:cNvPr>
          <p:cNvSpPr txBox="1"/>
          <p:nvPr/>
        </p:nvSpPr>
        <p:spPr>
          <a:xfrm>
            <a:off x="282633" y="1859701"/>
            <a:ext cx="7603435" cy="3206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Autoregressive Models (AR)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Variational Autoencoders (VAE)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Generative Adversarial Networks (GAN)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Normalizing Flows (NF)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Energy-based Models (EBM)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 (SBM)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Diffusion Models (DDPM)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A4D16-E283-2501-8426-50166F8A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87732"/>
            <a:ext cx="4309000" cy="2945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F85F1-7594-3710-DA04-6D3CB94209FD}"/>
              </a:ext>
            </a:extLst>
          </p:cNvPr>
          <p:cNvSpPr txBox="1"/>
          <p:nvPr/>
        </p:nvSpPr>
        <p:spPr>
          <a:xfrm>
            <a:off x="5190149" y="1136529"/>
            <a:ext cx="3690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 err="1"/>
              <a:t>Lil’Long’s</a:t>
            </a:r>
            <a:r>
              <a:rPr lang="en-US" sz="1000" dirty="0"/>
              <a:t> blogpost</a:t>
            </a:r>
          </a:p>
          <a:p>
            <a:r>
              <a:rPr lang="en-US" sz="1000" dirty="0"/>
              <a:t>https://</a:t>
            </a:r>
            <a:r>
              <a:rPr lang="en-US" sz="1000" dirty="0" err="1"/>
              <a:t>lilianweng.github.io</a:t>
            </a:r>
            <a:r>
              <a:rPr lang="en-US" sz="1000" dirty="0"/>
              <a:t>/posts/2021-07-11-diffusion-models/</a:t>
            </a:r>
          </a:p>
        </p:txBody>
      </p:sp>
    </p:spTree>
    <p:extLst>
      <p:ext uri="{BB962C8B-B14F-4D97-AF65-F5344CB8AC3E}">
        <p14:creationId xmlns:p14="http://schemas.microsoft.com/office/powerpoint/2010/main" val="127337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60278-3784-5CED-1F54-522001FFBF5F}"/>
              </a:ext>
            </a:extLst>
          </p:cNvPr>
          <p:cNvSpPr txBox="1"/>
          <p:nvPr/>
        </p:nvSpPr>
        <p:spPr>
          <a:xfrm>
            <a:off x="354195" y="1093632"/>
            <a:ext cx="409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Autoregressive Generative Models (AR)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4A1F5-6AF3-3AF0-A608-7FDD27D0E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95" y="1525771"/>
            <a:ext cx="6152110" cy="706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B4744-0614-D255-F225-D5C6B757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363" y="2235449"/>
            <a:ext cx="2472132" cy="751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5CB5CE-F3F6-D01E-AAA0-D194FD6675CF}"/>
              </a:ext>
            </a:extLst>
          </p:cNvPr>
          <p:cNvSpPr txBox="1"/>
          <p:nvPr/>
        </p:nvSpPr>
        <p:spPr>
          <a:xfrm>
            <a:off x="354195" y="2391918"/>
            <a:ext cx="154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Log-likelihood: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B35E8-FFDB-64E3-E06C-150FC626C4E2}"/>
              </a:ext>
            </a:extLst>
          </p:cNvPr>
          <p:cNvSpPr txBox="1"/>
          <p:nvPr/>
        </p:nvSpPr>
        <p:spPr>
          <a:xfrm>
            <a:off x="354194" y="3178747"/>
            <a:ext cx="300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NN parameterization (NADE):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38C85-359C-3DF0-0B3F-8DA9D29FB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57" y="402960"/>
            <a:ext cx="1235820" cy="1829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08C1B-58EE-63AC-855F-667CABB57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406" y="3178747"/>
            <a:ext cx="2627188" cy="875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0A42A0-0867-9D84-0D45-6B34722C51F7}"/>
              </a:ext>
            </a:extLst>
          </p:cNvPr>
          <p:cNvSpPr txBox="1"/>
          <p:nvPr/>
        </p:nvSpPr>
        <p:spPr>
          <a:xfrm>
            <a:off x="354193" y="4414227"/>
            <a:ext cx="300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(binary case):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3F0C88-8D0F-9404-C464-9B85361CF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006" y="4269904"/>
            <a:ext cx="3928226" cy="6579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663FBC-5B02-84F0-044D-C9C58476FF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637" y="2416841"/>
            <a:ext cx="1649273" cy="236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60278-3784-5CED-1F54-522001FFBF5F}"/>
              </a:ext>
            </a:extLst>
          </p:cNvPr>
          <p:cNvSpPr txBox="1"/>
          <p:nvPr/>
        </p:nvSpPr>
        <p:spPr>
          <a:xfrm>
            <a:off x="354195" y="1093632"/>
            <a:ext cx="409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Autoregressive Generative Models (AR)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38C85-359C-3DF0-0B3F-8DA9D29F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04" y="1654233"/>
            <a:ext cx="1895643" cy="2805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136EB5-654E-7ACB-B079-BE01FB4376F2}"/>
              </a:ext>
            </a:extLst>
          </p:cNvPr>
          <p:cNvSpPr txBox="1"/>
          <p:nvPr/>
        </p:nvSpPr>
        <p:spPr>
          <a:xfrm>
            <a:off x="398453" y="1728254"/>
            <a:ext cx="300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</a:t>
            </a:r>
            <a:r>
              <a:rPr lang="en-US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CA2BE4-A861-7944-56DF-B2B36E23B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923" y="1599763"/>
            <a:ext cx="3928226" cy="6579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96994E-7B30-6F7C-1844-42615D36A1B1}"/>
              </a:ext>
            </a:extLst>
          </p:cNvPr>
          <p:cNvSpPr txBox="1"/>
          <p:nvPr/>
        </p:nvSpPr>
        <p:spPr>
          <a:xfrm>
            <a:off x="398452" y="2449662"/>
            <a:ext cx="300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Sampling</a:t>
            </a:r>
            <a:r>
              <a:rPr lang="en-US" dirty="0"/>
              <a:t>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C7CA7F-7AB0-249E-05C0-6A2B47441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586" y="2449662"/>
            <a:ext cx="3136900" cy="138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1438DB-44C2-FD3C-FA62-D3DAE4B6F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070" y="2549929"/>
            <a:ext cx="2708101" cy="1802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7B89CF-3F1D-532F-4134-EF3BBB1E6EB0}"/>
              </a:ext>
            </a:extLst>
          </p:cNvPr>
          <p:cNvSpPr txBox="1"/>
          <p:nvPr/>
        </p:nvSpPr>
        <p:spPr>
          <a:xfrm>
            <a:off x="398452" y="4164854"/>
            <a:ext cx="300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Likelihood evaluation: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387B2A-DA61-0537-8726-9F20372706AF}"/>
              </a:ext>
            </a:extLst>
          </p:cNvPr>
          <p:cNvGrpSpPr/>
          <p:nvPr/>
        </p:nvGrpSpPr>
        <p:grpSpPr>
          <a:xfrm>
            <a:off x="1946415" y="3900527"/>
            <a:ext cx="2719390" cy="825573"/>
            <a:chOff x="2338096" y="3900527"/>
            <a:chExt cx="2719390" cy="82557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3C659B-ECA8-6CB9-53C9-324F36B22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686"/>
            <a:stretch/>
          </p:blipFill>
          <p:spPr>
            <a:xfrm>
              <a:off x="3746199" y="4019898"/>
              <a:ext cx="1311287" cy="70620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19DC95-00C8-B6C4-5A8D-96A1287E6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1485" t="-19253" r="88596" b="19253"/>
            <a:stretch/>
          </p:blipFill>
          <p:spPr>
            <a:xfrm>
              <a:off x="2338096" y="3900527"/>
              <a:ext cx="1408103" cy="706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235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11B5A-CED7-3CDE-A6B4-E635A951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936343" cy="907143"/>
          </a:xfrm>
        </p:spPr>
        <p:txBody>
          <a:bodyPr/>
          <a:lstStyle/>
          <a:p>
            <a:r>
              <a:rPr lang="en-US" sz="2400" dirty="0"/>
              <a:t>Deep Generative Models: VAE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60278-3784-5CED-1F54-522001FFBF5F}"/>
              </a:ext>
            </a:extLst>
          </p:cNvPr>
          <p:cNvSpPr txBox="1"/>
          <p:nvPr/>
        </p:nvSpPr>
        <p:spPr>
          <a:xfrm>
            <a:off x="354196" y="1093632"/>
            <a:ext cx="35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Variational Autoencoders (VAE)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15A29E-F1AC-3440-1006-12226581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7" y="3149600"/>
            <a:ext cx="4495800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53E589-5519-D190-F1C0-DBD71C871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381" y="1482787"/>
            <a:ext cx="5880100" cy="46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EFF547-A3E9-1523-45BF-3CBE7F159672}"/>
              </a:ext>
            </a:extLst>
          </p:cNvPr>
          <p:cNvSpPr txBox="1"/>
          <p:nvPr/>
        </p:nvSpPr>
        <p:spPr>
          <a:xfrm>
            <a:off x="379136" y="1583355"/>
            <a:ext cx="154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ELBO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A71C1-1FB8-2766-539C-2467D43F2879}"/>
              </a:ext>
            </a:extLst>
          </p:cNvPr>
          <p:cNvSpPr txBox="1"/>
          <p:nvPr/>
        </p:nvSpPr>
        <p:spPr>
          <a:xfrm>
            <a:off x="379135" y="2071195"/>
            <a:ext cx="814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Encoder</a:t>
            </a:r>
            <a:r>
              <a:rPr lang="en-US" dirty="0"/>
              <a:t>:                                                                  (approximates posterior distribution)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8040-D884-2EC9-5E77-B7EE79CA6B47}"/>
              </a:ext>
            </a:extLst>
          </p:cNvPr>
          <p:cNvSpPr txBox="1"/>
          <p:nvPr/>
        </p:nvSpPr>
        <p:spPr>
          <a:xfrm>
            <a:off x="379135" y="2501618"/>
            <a:ext cx="876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Decoder</a:t>
            </a:r>
            <a:r>
              <a:rPr lang="en-US" dirty="0"/>
              <a:t>:                                                         (</a:t>
            </a:r>
            <a:r>
              <a:rPr lang="en-US" b="0" i="0" u="none" strike="noStrike" dirty="0">
                <a:effectLst/>
                <a:highlight>
                  <a:srgbClr val="FFFFFF"/>
                </a:highlight>
              </a:rPr>
              <a:t>likelihood of the data given the latent variables)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49FD7D-8700-0F03-E8CA-423AD0776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269" y="2078061"/>
            <a:ext cx="32131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570E57-B2C1-7F94-3384-B67D9421A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955" y="2518467"/>
            <a:ext cx="28956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D1D054-4120-432D-35A6-E2EDDB2BA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567" y="3149600"/>
            <a:ext cx="4318801" cy="1673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56BA41-7DC7-CC8B-DF73-664801604223}"/>
              </a:ext>
            </a:extLst>
          </p:cNvPr>
          <p:cNvSpPr txBox="1"/>
          <p:nvPr/>
        </p:nvSpPr>
        <p:spPr>
          <a:xfrm>
            <a:off x="3524598" y="4855038"/>
            <a:ext cx="4995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Source: </a:t>
            </a:r>
            <a:r>
              <a:rPr lang="en-US" sz="1000" dirty="0"/>
              <a:t>https://</a:t>
            </a:r>
            <a:r>
              <a:rPr lang="en-US" sz="1000" dirty="0" err="1"/>
              <a:t>www.linkedin.com</a:t>
            </a:r>
            <a:r>
              <a:rPr lang="en-US" sz="1000" dirty="0"/>
              <a:t>/pulse/variational-autoencoders-</a:t>
            </a:r>
            <a:r>
              <a:rPr lang="en-US" sz="1000" dirty="0" err="1"/>
              <a:t>vaes</a:t>
            </a:r>
            <a:r>
              <a:rPr lang="en-US" sz="1000" dirty="0"/>
              <a:t>-</a:t>
            </a:r>
            <a:r>
              <a:rPr lang="en-US" sz="1000" dirty="0" err="1"/>
              <a:t>ayoub-kirouane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5680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rel-16x9-presentation-template-02-2023" id="{F8BE93D8-DDDC-5645-93D5-FC6710E80F55}" vid="{F39DAB26-8B25-5548-9EF8-EDD1293A4D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C845FF98D83647A358CEE79F458910" ma:contentTypeVersion="5" ma:contentTypeDescription="Create a new document." ma:contentTypeScope="" ma:versionID="f102e0441bc9786cec09946a4b1c65ce">
  <xsd:schema xmlns:xsd="http://www.w3.org/2001/XMLSchema" xmlns:xs="http://www.w3.org/2001/XMLSchema" xmlns:p="http://schemas.microsoft.com/office/2006/metadata/properties" xmlns:ns2="01d182ea-11c8-4261-9b46-f48f6cec7b90" xmlns:ns3="8e3ee97a-8189-4c5c-ae35-97385d8e9bbf" targetNamespace="http://schemas.microsoft.com/office/2006/metadata/properties" ma:root="true" ma:fieldsID="fc25e3d4c8bcf4fce864aa4c4dab7e72" ns2:_="" ns3:_="">
    <xsd:import namespace="01d182ea-11c8-4261-9b46-f48f6cec7b90"/>
    <xsd:import namespace="8e3ee97a-8189-4c5c-ae35-97385d8e9b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d182ea-11c8-4261-9b46-f48f6cec7b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3ee97a-8189-4c5c-ae35-97385d8e9bb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9F81A1-55D5-49D6-9A91-2EB6C02A9916}">
  <ds:schemaRefs>
    <ds:schemaRef ds:uri="http://purl.org/dc/terms/"/>
    <ds:schemaRef ds:uri="01d182ea-11c8-4261-9b46-f48f6cec7b90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8e3ee97a-8189-4c5c-ae35-97385d8e9bbf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6CF2CA-002E-4763-9614-6C47432F1365}">
  <ds:schemaRefs>
    <ds:schemaRef ds:uri="01d182ea-11c8-4261-9b46-f48f6cec7b90"/>
    <ds:schemaRef ds:uri="8e3ee97a-8189-4c5c-ae35-97385d8e9b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228D36E-D790-4BC1-8A53-12B987D96E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</TotalTime>
  <Words>760</Words>
  <Application>Microsoft Macintosh PowerPoint</Application>
  <PresentationFormat>On-screen Show (16:9)</PresentationFormat>
  <Paragraphs>143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CMSSBX10</vt:lpstr>
      <vt:lpstr>et-book</vt:lpstr>
      <vt:lpstr>Helvetica Neue</vt:lpstr>
      <vt:lpstr>STIXGeneral</vt:lpstr>
      <vt:lpstr>STIXGeneral-Italic</vt:lpstr>
      <vt:lpstr>STIXGeneral-Regular</vt:lpstr>
      <vt:lpstr>Office Theme</vt:lpstr>
      <vt:lpstr>Seminar   An Introduction to Deep Generative Models: Techniques and Applications  July 29, 2024  Alexandre Cortiella (ALIS)</vt:lpstr>
      <vt:lpstr>Outline</vt:lpstr>
      <vt:lpstr>Motivation</vt:lpstr>
      <vt:lpstr>Motivation</vt:lpstr>
      <vt:lpstr>Key challenges </vt:lpstr>
      <vt:lpstr>Deep Generative Models</vt:lpstr>
      <vt:lpstr>Deep Generative Models: AR</vt:lpstr>
      <vt:lpstr>Deep Generative Models: AR</vt:lpstr>
      <vt:lpstr>Deep Generative Models: VAE</vt:lpstr>
      <vt:lpstr>Deep Generative Models: VAE</vt:lpstr>
      <vt:lpstr>Deep Generative Models: DDPM</vt:lpstr>
      <vt:lpstr>Deep Generative Models: DDPM</vt:lpstr>
      <vt:lpstr>Deep Generative Models: Implementation</vt:lpstr>
      <vt:lpstr>Deep Generative Models: Energy applications</vt:lpstr>
      <vt:lpstr>Deep Generative Models: Energy applications</vt:lpstr>
      <vt:lpstr>Deep Generative Models: Energy applications</vt:lpstr>
      <vt:lpstr>Acknowledgement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SimCaps</dc:title>
  <dc:subject>PowerPoint presentation template for newer wide-screen monitors and TVs.</dc:subject>
  <dc:creator>Emami, Patrick</dc:creator>
  <cp:keywords/>
  <dc:description/>
  <cp:lastModifiedBy>Cortiella, Alexandre</cp:lastModifiedBy>
  <cp:revision>39</cp:revision>
  <cp:lastPrinted>2018-01-04T20:30:58Z</cp:lastPrinted>
  <dcterms:created xsi:type="dcterms:W3CDTF">2023-07-11T02:31:24Z</dcterms:created>
  <dcterms:modified xsi:type="dcterms:W3CDTF">2024-07-29T18:42:32Z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5965d95-ecc0-4720-b759-1f33c42ed7da_Enabled">
    <vt:lpwstr>true</vt:lpwstr>
  </property>
  <property fmtid="{D5CDD505-2E9C-101B-9397-08002B2CF9AE}" pid="3" name="MSIP_Label_95965d95-ecc0-4720-b759-1f33c42ed7da_SetDate">
    <vt:lpwstr>2023-10-02T19:53:37Z</vt:lpwstr>
  </property>
  <property fmtid="{D5CDD505-2E9C-101B-9397-08002B2CF9AE}" pid="4" name="MSIP_Label_95965d95-ecc0-4720-b759-1f33c42ed7da_Method">
    <vt:lpwstr>Standard</vt:lpwstr>
  </property>
  <property fmtid="{D5CDD505-2E9C-101B-9397-08002B2CF9AE}" pid="5" name="MSIP_Label_95965d95-ecc0-4720-b759-1f33c42ed7da_Name">
    <vt:lpwstr>General</vt:lpwstr>
  </property>
  <property fmtid="{D5CDD505-2E9C-101B-9397-08002B2CF9AE}" pid="6" name="MSIP_Label_95965d95-ecc0-4720-b759-1f33c42ed7da_SiteId">
    <vt:lpwstr>a0f29d7e-28cd-4f54-8442-7885aee7c080</vt:lpwstr>
  </property>
  <property fmtid="{D5CDD505-2E9C-101B-9397-08002B2CF9AE}" pid="7" name="MSIP_Label_95965d95-ecc0-4720-b759-1f33c42ed7da_ActionId">
    <vt:lpwstr>5f00f6b2-8bea-47e9-830e-c4e0f1bbc09d</vt:lpwstr>
  </property>
  <property fmtid="{D5CDD505-2E9C-101B-9397-08002B2CF9AE}" pid="8" name="MSIP_Label_95965d95-ecc0-4720-b759-1f33c42ed7da_ContentBits">
    <vt:lpwstr>0</vt:lpwstr>
  </property>
  <property fmtid="{D5CDD505-2E9C-101B-9397-08002B2CF9AE}" pid="9" name="ContentTypeId">
    <vt:lpwstr>0x01010039C845FF98D83647A358CEE79F458910</vt:lpwstr>
  </property>
</Properties>
</file>